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6" r:id="rId4"/>
    <p:sldMasterId id="2147483745" r:id="rId5"/>
  </p:sldMasterIdLst>
  <p:notesMasterIdLst>
    <p:notesMasterId r:id="rId24"/>
  </p:notesMasterIdLst>
  <p:handoutMasterIdLst>
    <p:handoutMasterId r:id="rId25"/>
  </p:handoutMasterIdLst>
  <p:sldIdLst>
    <p:sldId id="256" r:id="rId6"/>
    <p:sldId id="2147470804" r:id="rId7"/>
    <p:sldId id="264" r:id="rId8"/>
    <p:sldId id="257" r:id="rId9"/>
    <p:sldId id="265" r:id="rId10"/>
    <p:sldId id="266" r:id="rId11"/>
    <p:sldId id="260" r:id="rId12"/>
    <p:sldId id="268" r:id="rId13"/>
    <p:sldId id="267" r:id="rId14"/>
    <p:sldId id="261" r:id="rId15"/>
    <p:sldId id="271" r:id="rId16"/>
    <p:sldId id="262" r:id="rId17"/>
    <p:sldId id="259" r:id="rId18"/>
    <p:sldId id="263" r:id="rId19"/>
    <p:sldId id="269" r:id="rId20"/>
    <p:sldId id="270" r:id="rId21"/>
    <p:sldId id="2147470809" r:id="rId22"/>
    <p:sldId id="2147470808" r:id="rId23"/>
  </p:sldIdLst>
  <p:sldSz cx="12192000" cy="6858000"/>
  <p:notesSz cx="6858000" cy="9144000"/>
  <p:embeddedFontLst>
    <p:embeddedFont>
      <p:font typeface="Anek Devanagari" panose="020B060402020202020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Tahoma" panose="020B0604030504040204" pitchFamily="34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2B6A63-F90D-BC60-04CD-09BECEE943A8}" name="Pratham Joshi" initials="PJ" userId="S::Pratham.Joshi@Coforge.com::38b47d3c-fb7a-4f93-81dc-2000a953bc6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D76"/>
    <a:srgbClr val="F7A996"/>
    <a:srgbClr val="505050"/>
    <a:srgbClr val="E6E6E6"/>
    <a:srgbClr val="5F8AC7"/>
    <a:srgbClr val="4D4C56"/>
    <a:srgbClr val="282828"/>
    <a:srgbClr val="027C3C"/>
    <a:srgbClr val="E1E8F5"/>
    <a:srgbClr val="E4B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DFD8B-6621-410B-A3ED-AC7DA98A5D13}" v="1" dt="2023-08-23T12:10:16.072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7941" autoAdjust="0"/>
  </p:normalViewPr>
  <p:slideViewPr>
    <p:cSldViewPr snapToGrid="0">
      <p:cViewPr varScale="1">
        <p:scale>
          <a:sx n="67" d="100"/>
          <a:sy n="67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12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8/10/relationships/authors" Target="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8E9875-A9C6-950A-81AE-C56509A89B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93E4F-CD40-236B-93B5-3622092005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79AE6-620B-4F17-AB36-388215045A9E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15C81-49D5-F390-F1F5-644FAE3658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734B4-4EBE-CBCF-53DF-94B1EC8A8F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5AA70-9CC9-4D61-8C0C-25362EA69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82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FAC15-C01F-49D2-9F38-9011D673B4FE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EAC2A-1292-4069-BB70-8744CA23D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company/coforge-tech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s://www.youtube.com/channel/UC-9Vk052THg8iIOJQQNUkqQ" TargetMode="External"/><Relationship Id="rId5" Type="http://schemas.openxmlformats.org/officeDocument/2006/relationships/hyperlink" Target="https://www.facebook.com/coforge.company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hyperlink" Target="https://twitter.com/Coforge_Tech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-9Vk052THg8iIOJQQNUkqQ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www.facebook.com/coforge.company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Coforge_Tech" TargetMode="External"/><Relationship Id="rId11" Type="http://schemas.openxmlformats.org/officeDocument/2006/relationships/image" Target="../media/image3.sv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hyperlink" Target="https://www.linkedin.com/company/coforge-tech/" TargetMode="External"/><Relationship Id="rId9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Coforge_Tech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coforge-tech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channel/UC-9Vk052THg8iIOJQQNUkqQ" TargetMode="External"/><Relationship Id="rId4" Type="http://schemas.openxmlformats.org/officeDocument/2006/relationships/hyperlink" Target="https://www.facebook.com/coforge.company" TargetMode="External"/><Relationship Id="rId9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29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29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Coforge_Tech" TargetMode="External"/><Relationship Id="rId13" Type="http://schemas.openxmlformats.org/officeDocument/2006/relationships/image" Target="../media/image3.svg"/><Relationship Id="rId3" Type="http://schemas.openxmlformats.org/officeDocument/2006/relationships/image" Target="../media/image37.svg"/><Relationship Id="rId7" Type="http://schemas.openxmlformats.org/officeDocument/2006/relationships/image" Target="../media/image6.png"/><Relationship Id="rId12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linkedin.com/company/coforge-tech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channel/UC-9Vk052THg8iIOJQQNUkqQ" TargetMode="External"/><Relationship Id="rId4" Type="http://schemas.openxmlformats.org/officeDocument/2006/relationships/hyperlink" Target="https://www.facebook.com/coforge.company" TargetMode="External"/><Relationship Id="rId9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coforge-tech/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37.svg"/><Relationship Id="rId7" Type="http://schemas.openxmlformats.org/officeDocument/2006/relationships/image" Target="../media/image5.png"/><Relationship Id="rId12" Type="http://schemas.openxmlformats.org/officeDocument/2006/relationships/hyperlink" Target="https://www.youtube.com/channel/UC-9Vk052THg8iIOJQQNUkqQ" TargetMode="External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facebook.com/coforge.company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hyperlink" Target="https://twitter.com/Coforge_Tech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_Title_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8" y="3844925"/>
            <a:ext cx="7148664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637C9-F5C8-870C-4B2D-46D06A803BB9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0CCAD-DBB2-209E-8A5D-CA187560C34B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F28F8D-0976-4FB3-F98E-BD5506167FC2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7222AE-4095-E8A7-DD0E-B697F960E8E9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A8CF3D-0CD8-1CB6-DB1E-E55B1970DD64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422AF2-094F-9FE2-A35F-ED2CF0F19D5F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9696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EC9FC-C41D-5312-9429-8A9BE7D007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EF216-9D8E-34C4-39D5-2FC595FADBDE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C1BB002-E493-06D2-F04F-42D7011CB00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3A64AAEF-0B6B-81C1-7357-572BEE78D01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CC40D4-47F6-73FC-A17C-F6F8827C3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904238"/>
            <a:ext cx="7083979" cy="4375457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87C7AF7-2D0A-C718-A3C9-D5A9E875A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55259"/>
            <a:ext cx="4274716" cy="6132934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4DB92D8-4A0E-D57F-6E0F-68683C2EC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556" y="1198215"/>
            <a:ext cx="7083978" cy="55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25580B61-AC0F-EDE6-286D-3A2C8945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7083978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2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D_Let's engag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25207A7-1C36-C36D-1A78-917003C2C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Let’s engage</a:t>
            </a:r>
            <a:endParaRPr lang="en-IN"/>
          </a:p>
        </p:txBody>
      </p:sp>
      <p:pic>
        <p:nvPicPr>
          <p:cNvPr id="6" name="Picture 5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BE38301A-7090-B735-C0A6-04074F74957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" y="5551122"/>
            <a:ext cx="423393" cy="42339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F1FA7471-9CD5-990B-B266-F18CDD8D619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9" y="5551122"/>
            <a:ext cx="423393" cy="423393"/>
          </a:xfrm>
          <a:prstGeom prst="rect">
            <a:avLst/>
          </a:prstGeom>
        </p:spPr>
      </p:pic>
      <p:pic>
        <p:nvPicPr>
          <p:cNvPr id="9" name="Picture 8" descr="A white circle with a black background&#10;&#10;Description automatically generated with low confidence">
            <a:hlinkClick r:id="rId9"/>
            <a:extLst>
              <a:ext uri="{FF2B5EF4-FFF2-40B4-BE49-F238E27FC236}">
                <a16:creationId xmlns:a16="http://schemas.microsoft.com/office/drawing/2014/main" id="{06AF63D3-F3A6-ABEB-0C03-37036CF17F1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24" y="5551122"/>
            <a:ext cx="423393" cy="423393"/>
          </a:xfrm>
          <a:prstGeom prst="rect">
            <a:avLst/>
          </a:prstGeom>
        </p:spPr>
      </p:pic>
      <p:pic>
        <p:nvPicPr>
          <p:cNvPr id="21" name="Picture 20" descr="Logo, icon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83422065-0327-FC35-414A-2BD11DEAA7F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" y="5551122"/>
            <a:ext cx="423393" cy="42339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D113B73-B7E9-3E29-134A-D0A39ED7A334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338D09-0D31-5464-6E5C-CD5F588221E1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5C3640-CA24-9DAA-0956-9F3AF645D9CB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CE59C5-446B-E7BC-19F9-64D5E8892F90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1A59A0-BCA8-AF7E-C65B-D84B5DCA6C8D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CFB13D-B093-B60A-91A2-F4D5D879373D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8E814F-815F-3A56-F3F7-9938AE1F5E1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EE935F2-0B58-AB27-10B9-7CC8BB94D7A1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C761C92-AF5C-4BF6-75B4-EE002ED999BA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5587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810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5429C-5DFC-90FF-FF01-5F076C1A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0354647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FC4AB75C-15A1-208E-D9F4-7125A6FE68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Sub-title / short descriptor</a:t>
            </a:r>
          </a:p>
        </p:txBody>
      </p:sp>
    </p:spTree>
    <p:extLst>
      <p:ext uri="{BB962C8B-B14F-4D97-AF65-F5344CB8AC3E}">
        <p14:creationId xmlns:p14="http://schemas.microsoft.com/office/powerpoint/2010/main" val="3956530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DE1D98-C864-CE6F-4950-8583F4E6B2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4" y="2794598"/>
            <a:ext cx="4652072" cy="945514"/>
          </a:xfrm>
        </p:spPr>
        <p:txBody>
          <a:bodyPr anchor="ctr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Agenda</a:t>
            </a:r>
            <a:endParaRPr lang="en-IN"/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BB8A167E-4123-52E3-3592-C22228943C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264" y="605261"/>
            <a:ext cx="6720290" cy="5485246"/>
          </a:xfrm>
          <a:noFill/>
        </p:spPr>
        <p:txBody>
          <a:bodyPr anchor="ctr">
            <a:normAutofit/>
          </a:bodyPr>
          <a:lstStyle>
            <a:lvl1pPr marL="452438" indent="-452438">
              <a:buFont typeface="+mj-lt"/>
              <a:buAutoNum type="arabicPeriod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Agenda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2EA20F-9BB0-FD4C-D847-A30B03C51662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25F49E-51E8-228B-AD64-95ECF7210991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89F09A57-A548-9F53-8372-488FB7E33387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1404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t's eng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Let’s engage</a:t>
            </a:r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8" y="3844925"/>
            <a:ext cx="7148664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</a:t>
            </a:r>
          </a:p>
        </p:txBody>
      </p:sp>
      <p:pic>
        <p:nvPicPr>
          <p:cNvPr id="3" name="Picture 2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936B5B3-40BF-0C16-70E6-087203FB53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" y="5551122"/>
            <a:ext cx="423393" cy="42339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BFF64A9-FB23-A4A7-2000-64FB9B71E3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9" y="5551122"/>
            <a:ext cx="423393" cy="423393"/>
          </a:xfrm>
          <a:prstGeom prst="rect">
            <a:avLst/>
          </a:prstGeom>
        </p:spPr>
      </p:pic>
      <p:pic>
        <p:nvPicPr>
          <p:cNvPr id="9" name="Picture 8" descr="A white circle with a black background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4783935F-109B-7213-19BA-9CC4204F3DF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24" y="5551122"/>
            <a:ext cx="423393" cy="423393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7F0FE466-7DF0-C851-893A-9F92FFA4DFE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" y="5551122"/>
            <a:ext cx="423393" cy="42339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0E2DFA2-6ED6-5180-48CF-8FF5BD139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438E7-1D8E-FB27-F4B2-C6343A61DA22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3E7219-CED5-8E40-011F-BBF371E5C6D7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8F92D48-5A0A-A4DE-3B16-698ED06A3B7F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8364ED-CDCB-506D-E056-F0A009D79689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002D2B-7D8F-CE1D-099A-F21826858985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560BE7-80B6-0BD2-11D1-2EE6DD9AF0C7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E805A9-5B66-C427-2ABD-024CEA9170EE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D1FEEA-BB92-7CE7-88DA-D7A243F3C2B1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06E8E6-6968-17C6-F21F-425D99596C3E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3AC6CD-8DB5-A991-1E22-0BA74554B56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2025DC-D554-8B9F-776A-B2789ECFE560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ECB3820-B3F1-0404-1138-31B656B10CB8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3338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et's eng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Let’s engage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8180" y="3844925"/>
            <a:ext cx="5644185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3" name="Picture 2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936B5B3-40BF-0C16-70E6-087203FB53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" y="5551122"/>
            <a:ext cx="423393" cy="42339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ABFF64A9-FB23-A4A7-2000-64FB9B71E3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9" y="5551122"/>
            <a:ext cx="423393" cy="423393"/>
          </a:xfrm>
          <a:prstGeom prst="rect">
            <a:avLst/>
          </a:prstGeom>
        </p:spPr>
      </p:pic>
      <p:pic>
        <p:nvPicPr>
          <p:cNvPr id="9" name="Picture 8" descr="A white circle with a black background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4783935F-109B-7213-19BA-9CC4204F3DF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24" y="5551122"/>
            <a:ext cx="423393" cy="423393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7F0FE466-7DF0-C851-893A-9F92FFA4DF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" y="5551122"/>
            <a:ext cx="423393" cy="423393"/>
          </a:xfrm>
          <a:prstGeom prst="rect">
            <a:avLst/>
          </a:prstGeom>
        </p:spPr>
      </p:pic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58D222FC-8D38-3E01-441D-FA9D8D2BE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3688" y="3844925"/>
            <a:ext cx="1260000" cy="1260000"/>
          </a:xfrm>
          <a:prstGeom prst="ellipse">
            <a:avLst/>
          </a:prstGeom>
          <a:solidFill>
            <a:srgbClr val="EBEBEB"/>
          </a:solid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IN"/>
              <a:t>Presenter picture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D8586-37BC-DC2A-8EEF-270C13A63BA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10D4A95-8334-4A05-C62B-AE27A9064BD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CA465294-2539-2A14-6443-9FE7357479B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6869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outdoor, grass, aerial photography, bird's-eye view&#10;&#10;Description automatically generated">
            <a:extLst>
              <a:ext uri="{FF2B5EF4-FFF2-40B4-BE49-F238E27FC236}">
                <a16:creationId xmlns:a16="http://schemas.microsoft.com/office/drawing/2014/main" id="{18D61478-93EB-A441-0F59-1FD08A909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F1D220-C1A0-825E-88F2-F89608129F50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F8A5C78-C4C0-20A4-1C50-8837B48D4034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9E50858D-2B2E-0E1E-F16B-91B12CBA6BB7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6D7AB9D-96EF-BBCF-52F5-78E3C0E4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1043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blue, darkness, art&#10;&#10;Description automatically generated">
            <a:extLst>
              <a:ext uri="{FF2B5EF4-FFF2-40B4-BE49-F238E27FC236}">
                <a16:creationId xmlns:a16="http://schemas.microsoft.com/office/drawing/2014/main" id="{74A29AD5-A684-5E96-FF51-58114561FC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BB8A167E-4123-52E3-3592-C22228943C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605261"/>
            <a:ext cx="5887790" cy="5485246"/>
          </a:xfrm>
          <a:noFill/>
        </p:spPr>
        <p:txBody>
          <a:bodyPr anchor="ctr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2EA20F-9BB0-FD4C-D847-A30B03C51662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425F49E-51E8-228B-AD64-95ECF7210991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89F09A57-A548-9F53-8372-488FB7E33387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690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AF47EFA-5F9F-2096-FABB-0519CD9D0C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EC4B8F-8342-0282-65D3-5EB07851338D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88DF00A-013D-44CF-644C-9B4D6210B6BB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58C0A10-8781-220E-CF10-C4C4E44A764B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1C4FD2C-3F8A-4CE4-E087-1EB93C91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66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D_Title_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637C9-F5C8-870C-4B2D-46D06A803BB9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0CCAD-DBB2-209E-8A5D-CA187560C34B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F28F8D-0976-4FB3-F98E-BD5506167FC2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7222AE-4095-E8A7-DD0E-B697F960E8E9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A8CF3D-0CD8-1CB6-DB1E-E55B1970DD64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422AF2-094F-9FE2-A35F-ED2CF0F19D5F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itle 16">
            <a:extLst>
              <a:ext uri="{FF2B5EF4-FFF2-40B4-BE49-F238E27FC236}">
                <a16:creationId xmlns:a16="http://schemas.microsoft.com/office/drawing/2014/main" id="{0C491AFC-D6A7-4EDC-0DD5-A1F68D56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412" y="1864714"/>
            <a:ext cx="6646164" cy="298157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5400" b="1">
                <a:solidFill>
                  <a:schemeClr val="accent2"/>
                </a:solidFill>
                <a:latin typeface="+mj-lt"/>
                <a:cs typeface="Anek Devanagari ExtraBold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C7C66B7-9A68-FB29-163A-8186ECB27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092" y="3824400"/>
            <a:ext cx="3008376" cy="122662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9525E651-9583-A21D-3FD2-5DB46585A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2092" y="2057737"/>
            <a:ext cx="1539449" cy="154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11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172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77C5014-F1C4-F929-9D0D-5275893D2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BDC5BB-0986-116D-D716-E9DC8441B682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B2F4249-05DA-9B3A-61B2-2C494CEC7797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94A34A4-84AF-8BB0-7DC8-27B27EAF8C2F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428DE2-D4AC-7EFC-8FD1-3EFC1FD2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880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428EC-43F3-660B-3502-C39C61ADA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" y="22022"/>
            <a:ext cx="12186458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71FF5E-4014-CD6C-B424-B86E39D746C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8E42F8D-A5D1-B9C7-4C2E-E3282916BB60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2F64D1AD-1778-B60B-D41C-5ADAABCE66B4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E200D7C-1B95-4D1D-AB6F-66B5C753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545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computer, office building, wall&#10;&#10;Description automatically generated">
            <a:extLst>
              <a:ext uri="{FF2B5EF4-FFF2-40B4-BE49-F238E27FC236}">
                <a16:creationId xmlns:a16="http://schemas.microsoft.com/office/drawing/2014/main" id="{6589372B-7AA9-6598-1CFC-21473DDFA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6F135-CF79-0A5D-5DFF-1075386D4D9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4E30860-C27B-00C0-6020-7E526F26B436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B9CC77E-F8F0-997F-8B8B-F16AEF67C029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98E6C-985C-5998-7AEF-8C434AD4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23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wearing hardhats&#10;&#10;Description automatically generated with low confidence">
            <a:extLst>
              <a:ext uri="{FF2B5EF4-FFF2-40B4-BE49-F238E27FC236}">
                <a16:creationId xmlns:a16="http://schemas.microsoft.com/office/drawing/2014/main" id="{9173FD62-23FB-1D68-09FB-BE494131EE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193838-F1C3-F0C6-F538-3CEB955BCB1B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7F84FA2-5041-3D86-19A8-09E58C265B6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1966A7D8-453B-513B-4DBD-3509BBA4BD36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3C383-EB77-2306-B216-0579420A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064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n airplane&#10;&#10;Description automatically generated with medium confidence">
            <a:extLst>
              <a:ext uri="{FF2B5EF4-FFF2-40B4-BE49-F238E27FC236}">
                <a16:creationId xmlns:a16="http://schemas.microsoft.com/office/drawing/2014/main" id="{059FA866-A920-AD93-AF6C-76A55AF78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B0DCFD-41D5-0B0F-A96E-D07C459EF01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EBC2F58-A260-949C-F2C6-8B5E596723FC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A3C17F3-BF35-D266-C20D-F208CB5E19F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6FD3C-85B5-7962-BEBB-2583CC9F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9751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tablet&#10;&#10;Description automatically generated with low confidence">
            <a:extLst>
              <a:ext uri="{FF2B5EF4-FFF2-40B4-BE49-F238E27FC236}">
                <a16:creationId xmlns:a16="http://schemas.microsoft.com/office/drawing/2014/main" id="{5A0DE34B-0220-D46F-54AF-A51EB09DA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2BD81F-ECD9-7DBD-4F12-416892890C31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3828E22-CCFE-4C74-A465-37EC430B8B9B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EFCAD25-E5FD-FFBA-7E80-12512AA2EC26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91900A-6C2E-5EC2-A3F1-5CBD8291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46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pc game, digital compositing&#10;&#10;Description automatically generated">
            <a:extLst>
              <a:ext uri="{FF2B5EF4-FFF2-40B4-BE49-F238E27FC236}">
                <a16:creationId xmlns:a16="http://schemas.microsoft.com/office/drawing/2014/main" id="{F5ADAC54-46D8-0304-8352-8C536012C0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E9E498-252A-31C0-D516-31146232D703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2D455BB-0973-3E24-7786-36F6D8A82CAE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542C36E-8BC3-959E-D05C-73377E8D48AA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8C0B1-4F3D-75D3-C660-8B99A8EB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4666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it stand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77F7038C-752F-E5A9-574C-30CBC251D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AA20DC0-2A3B-EDCF-A0C3-01B581599D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7C1067-8EB0-97B4-B630-DDD1AB0E8D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137500" y="6555601"/>
            <a:ext cx="791100" cy="175739"/>
            <a:chOff x="10797898" y="6235376"/>
            <a:chExt cx="930940" cy="20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0E479C-1DD2-016B-0286-3EBCDC557C7D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73A8B0-D84B-E81D-9506-0C49B39D3177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464703-44E6-3998-C1CA-68B8BFEF64A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D79483-3A19-E304-9149-3838274D5DAE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F27995-DBEC-AB38-71FF-FE6445295E30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C535E-1351-F60D-10C9-C09B9939D820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2EA9A-ADA2-8EFF-51CC-E47D72D75BF8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9C3FE2-DB70-16B6-F659-0C6D2AF5658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400" dirty="0">
                <a:latin typeface="Anek Devanagari" pitchFamily="2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A4027A-7E1A-A472-1F0E-A2D396293BC5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28B4072-3746-856A-7BCC-4FCB9C231CB5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5918397-74F0-3802-C986-E46DF2BFA4C3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8A76EA-DED4-F545-0A6E-92F2F935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09" y="155258"/>
            <a:ext cx="11685545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266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8380-CF01-BBC6-F6F6-3A203FD9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5876-C837-C917-479C-4735388F4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63C38-518F-8E6F-684E-50470C7FC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28EE-44AC-430B-9617-8636AE720AB7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4D3BB-EA15-0B09-8950-67355A70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A1F74-B55B-E3D8-57CA-47C5723E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B54FE-6C7F-43CD-B81F-7A5B3FBF5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027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480C507-6EB2-CCF9-870C-8684AC4124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04" y="1353312"/>
            <a:ext cx="11335821" cy="48569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F2628-ED62-950D-2E66-69E4E6F3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1133524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47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358D94E-B9FE-98AE-5491-CC343968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645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480C507-6EB2-CCF9-870C-8684AC4124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303" y="1353312"/>
            <a:ext cx="6893490" cy="48569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1D0D8B39-F4CE-3169-E1B0-ABAF242218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63730"/>
            <a:ext cx="4274716" cy="6046570"/>
          </a:xfrm>
        </p:spPr>
        <p:txBody>
          <a:bodyPr>
            <a:normAutofit/>
          </a:bodyPr>
          <a:lstStyle>
            <a:lvl1pPr algn="l">
              <a:defRPr sz="18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72AFD-F0D1-B053-AA4C-63801FD3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689348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417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1856C2B-0140-A5B6-5C61-8BE675D20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A9610-6B18-4138-A598-3C974F238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1133524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5547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DD9CA00-C0FD-1939-1192-7E21A04C7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4" y="1956816"/>
            <a:ext cx="11335821" cy="42534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700A8B1-AE7D-1FA1-B0B0-17B1765DD6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304" y="1256321"/>
            <a:ext cx="11335250" cy="553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94EB2-F600-8216-DF1F-82A6B314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1133524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6398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DD9CA00-C0FD-1939-1192-7E21A04C7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303" y="1956816"/>
            <a:ext cx="6939209" cy="42534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2574FD34-9DC6-1A7F-B21E-FE913A98C6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363600"/>
            <a:ext cx="4274716" cy="5846700"/>
          </a:xfrm>
        </p:spPr>
        <p:txBody>
          <a:bodyPr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1CEC526-6305-E7A8-C59F-4BEC2ED546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304" y="1256321"/>
            <a:ext cx="6939209" cy="553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DBC21-B50D-BFE6-4E1B-718FE482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5" y="163730"/>
            <a:ext cx="6939208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747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2972-9DF7-C0B3-7687-9E3B2422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328AA4C-BB57-D0E6-08FE-435428B0D2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304" y="1227073"/>
            <a:ext cx="11335250" cy="553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Descriptor / Sub-heading</a:t>
            </a:r>
          </a:p>
        </p:txBody>
      </p:sp>
    </p:spTree>
    <p:extLst>
      <p:ext uri="{BB962C8B-B14F-4D97-AF65-F5344CB8AC3E}">
        <p14:creationId xmlns:p14="http://schemas.microsoft.com/office/powerpoint/2010/main" val="3625285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8400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185B774-2A49-1714-39C4-36AAA6693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grpSp>
        <p:nvGrpSpPr>
          <p:cNvPr id="6" name="Logo">
            <a:extLst>
              <a:ext uri="{FF2B5EF4-FFF2-40B4-BE49-F238E27FC236}">
                <a16:creationId xmlns:a16="http://schemas.microsoft.com/office/drawing/2014/main" id="{E8EA6453-9CF1-9CEC-C7B1-0470890CE1D7}"/>
              </a:ext>
            </a:extLst>
          </p:cNvPr>
          <p:cNvGrpSpPr/>
          <p:nvPr/>
        </p:nvGrpSpPr>
        <p:grpSpPr>
          <a:xfrm>
            <a:off x="11137806" y="6555943"/>
            <a:ext cx="783748" cy="174106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D4324C-2193-57C6-446C-B8EEDC252A00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041FF0-0E80-0543-F563-D686B0F7C339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AB064FB-102A-7078-6BD9-79416314E369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0477C4A-177F-491D-8CC8-EB973D9C925B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749831-DDE4-762A-F260-117878940596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0A159A4-D5E7-30F6-35B1-F0EE77575F28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6C10E1-B823-40CA-D11C-E197DE60DE75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547232-A25A-20CA-8734-C765576B0C60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B9080E96-D581-682D-0141-31D228B9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41C298-5B94-4C2F-E1C0-3C387E73F9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019065"/>
            <a:ext cx="10354782" cy="1662947"/>
          </a:xfrm>
        </p:spPr>
        <p:txBody>
          <a:bodyPr>
            <a:noAutofit/>
          </a:bodyPr>
          <a:lstStyle>
            <a:lvl1pPr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en-US"/>
              <a:t>“Any famous quote by a person can appear here.”</a:t>
            </a:r>
            <a:endParaRPr lang="en-IN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C41B9BCB-8DF5-2F68-06E4-0C5D6CC31F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844925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Name of the Author appears here.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09A91F-C027-FBAF-3B93-353E8C68FACD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D4013E-0025-49E0-6511-50711B94BCCD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A30649-040E-76DF-E4B3-6FA735684DFB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13A981-7796-0810-7565-8C046D3C8685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C58757-B01F-2E76-EEC4-9699D391CDB5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AEB6CB-E284-5E99-836D-99401DEEA93A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4D458-66C9-5BA3-D270-2E2088DF7E05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B5EF3EC8-7001-0CC2-5094-241161EA6992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E1DB9E8E-DB3F-1D6F-CBAE-0C5726300678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485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Custom Layout">
    <p:bg>
      <p:bgPr>
        <a:solidFill>
          <a:srgbClr val="BBC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4538FBA-80DB-164F-8958-3F3634A74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9F96A-BF02-D477-B115-CC93455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1628000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CFFDD7-C755-AB48-B419-8AFA7AF71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DD5069-E32A-72F0-5FC5-E9C591A1F4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924" y="6558301"/>
            <a:ext cx="788993" cy="170593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4A1DAEE-08B0-9F38-D980-9DFA7FFEE1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 / short descriptor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ED9F9F-CECA-7081-2FA5-5BFE230DE60D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4913F2-28F2-6B9C-4EFF-913A82EDD46E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64E07D-909C-C72E-091F-5C329BD388D5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09FA35-94C1-A4C9-1AE7-80D9E3AE4073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1C057C-7C5C-DF1E-F24A-D154D5235CCA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862D80-1E04-8C57-918E-6310E02FAE3D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31F16-1702-5C42-6CF5-E47473FC1367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37C9CD1-39F0-9A01-43F2-28D1F54FE5C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637F60D-47D7-3E8A-9AC4-C9BD2A05126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2258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Custom Layout">
    <p:bg>
      <p:bgPr>
        <a:solidFill>
          <a:srgbClr val="FCC7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4538FBA-80DB-164F-8958-3F3634A74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9F96A-BF02-D477-B115-CC93455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1628000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CFFDD7-C755-AB48-B419-8AFA7AF71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DD5069-E32A-72F0-5FC5-E9C591A1F4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924" y="6558301"/>
            <a:ext cx="788993" cy="170593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4A1DAEE-08B0-9F38-D980-9DFA7FFEE1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 / short descriptor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D9AC3A-FC6E-1111-CBD5-79571AE534E9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A4D52C-A6D5-702A-8A65-CA857865B333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EC165F-E9A7-C586-51E1-0024694C8D18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CFE0A4-BFB3-55FB-2E51-3516BE536D23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9338A5-7F68-F079-23AA-211DFB416EC0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00361E-6969-5490-8861-67459D96FD83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F75B26-40D6-74B7-8BDD-70321B8A410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BE92565-4651-E908-06E1-60602A21DE94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E6FB8E6-E30E-EE13-AAAC-37A91C065F64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5178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Custom Layout">
    <p:bg>
      <p:bgPr>
        <a:solidFill>
          <a:srgbClr val="FBC9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4538FBA-80DB-164F-8958-3F3634A74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9F96A-BF02-D477-B115-CC93455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1628000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CFFDD7-C755-AB48-B419-8AFA7AF71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DD5069-E32A-72F0-5FC5-E9C591A1F4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924" y="6558301"/>
            <a:ext cx="788993" cy="170593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4A1DAEE-08B0-9F38-D980-9DFA7FFEE1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 / short descriptor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546D56-B792-0FDF-6AB1-6FE69BA1DEEF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F5E20F-5DEF-3E54-9FC1-ADC1249111C4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A94884-F510-9310-C591-891D498C8F05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41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AEDFAF9-E779-8824-F4AE-F140C13BB6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554" y="1198215"/>
            <a:ext cx="11628000" cy="55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414E9F7-D9F0-6C3F-B316-1D75127C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3765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Custom Layout">
    <p:bg>
      <p:bgPr>
        <a:solidFill>
          <a:srgbClr val="97D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4538FBA-80DB-164F-8958-3F3634A74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9F96A-BF02-D477-B115-CC93455C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2118791"/>
            <a:ext cx="11628000" cy="1448368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7CFFDD7-C755-AB48-B419-8AFA7AF71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DD5069-E32A-72F0-5FC5-E9C591A1F4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924" y="6558301"/>
            <a:ext cx="788993" cy="170593"/>
          </a:xfrm>
          <a:prstGeom prst="rect">
            <a:avLst/>
          </a:prstGeom>
        </p:spPr>
      </p:pic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4A1DAEE-08B0-9F38-D980-9DFA7FFEE1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7" y="3766267"/>
            <a:ext cx="10354647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 / short descriptor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A79A41-09EC-658C-6DB8-8E7B9E16E62C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B5CCAA-AE36-07EB-3FFC-2881C2BCCA7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81A507A-BFE3-3962-27D5-F9F72246D914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71552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t's eng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99445BD-02AF-5A42-6EF2-81DEEBD44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Let’s engage</a:t>
            </a:r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688" y="3844925"/>
            <a:ext cx="7148664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Sub-title</a:t>
            </a:r>
          </a:p>
        </p:txBody>
      </p:sp>
      <p:pic>
        <p:nvPicPr>
          <p:cNvPr id="3" name="Picture 2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936B5B3-40BF-0C16-70E6-087203FB53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" y="5551122"/>
            <a:ext cx="423393" cy="42339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ABFF64A9-FB23-A4A7-2000-64FB9B71E3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9" y="5551122"/>
            <a:ext cx="423393" cy="423393"/>
          </a:xfrm>
          <a:prstGeom prst="rect">
            <a:avLst/>
          </a:prstGeom>
        </p:spPr>
      </p:pic>
      <p:pic>
        <p:nvPicPr>
          <p:cNvPr id="9" name="Picture 8" descr="A white circle with a black background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4783935F-109B-7213-19BA-9CC4204F3DF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24" y="5551122"/>
            <a:ext cx="423393" cy="423393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7F0FE466-7DF0-C851-893A-9F92FFA4DF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" y="5551122"/>
            <a:ext cx="423393" cy="42339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0E2DFA2-6ED6-5180-48CF-8FF5BD139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438E7-1D8E-FB27-F4B2-C6343A61DA22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3E7219-CED5-8E40-011F-BBF371E5C6D7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8F92D48-5A0A-A4DE-3B16-698ED06A3B7F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8364ED-CDCB-506D-E056-F0A009D79689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002D2B-7D8F-CE1D-099A-F21826858985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560BE7-80B6-0BD2-11D1-2EE6DD9AF0C7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E805A9-5B66-C427-2ABD-024CEA9170EE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D1FEEA-BB92-7CE7-88DA-D7A243F3C2B1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06E8E6-6968-17C6-F21F-425D99596C3E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3AC6CD-8DB5-A991-1E22-0BA74554B56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2025DC-D554-8B9F-776A-B2789ECFE560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ECB3820-B3F1-0404-1138-31B656B10CB8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2253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et's eng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773B626-C041-3BDB-DF50-7BCEF76C7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F71A84-576E-C4EB-18CB-859FAD5F7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3" y="2488893"/>
            <a:ext cx="7148813" cy="1234182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Let’s engage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DDCEDB-866C-27E2-FF3E-0870C048C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B80327-1D0A-105F-08E8-57458D90D13D}"/>
              </a:ext>
            </a:extLst>
          </p:cNvPr>
          <p:cNvGrpSpPr>
            <a:grpSpLocks noChangeAspect="1"/>
          </p:cNvGrpSpPr>
          <p:nvPr/>
        </p:nvGrpSpPr>
        <p:grpSpPr>
          <a:xfrm>
            <a:off x="293554" y="574659"/>
            <a:ext cx="2340000" cy="519820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247822C-8FC4-A887-759C-17711D99E1E9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58CE96-D121-617B-12F9-04187952CA96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436A88-1027-4425-440A-3E531CCB55B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8E97DF-212C-386E-F3A1-D59BBEA884BA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DBAA6-E14F-76F8-8577-BC169D1F1A8E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9C64C1-59E5-EA69-3C7E-7AA365537F02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6C1AD8-29BE-203C-BE54-A8E56B93164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D7EE3D-94D7-10EF-0607-AE5229E0A98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2DA4E-4F1C-11D3-9EC5-D14223B109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8180" y="3844925"/>
            <a:ext cx="5644185" cy="1404938"/>
          </a:xfrm>
          <a:noFill/>
        </p:spPr>
        <p:txBody>
          <a:bodyPr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pic>
        <p:nvPicPr>
          <p:cNvPr id="3" name="Picture 2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36B5B3-40BF-0C16-70E6-087203FB53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" y="5551122"/>
            <a:ext cx="423393" cy="42339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ABFF64A9-FB23-A4A7-2000-64FB9B71E38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9" y="5551122"/>
            <a:ext cx="423393" cy="423393"/>
          </a:xfrm>
          <a:prstGeom prst="rect">
            <a:avLst/>
          </a:prstGeom>
        </p:spPr>
      </p:pic>
      <p:pic>
        <p:nvPicPr>
          <p:cNvPr id="9" name="Picture 8" descr="A white circle with a black background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4783935F-109B-7213-19BA-9CC4204F3DF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24" y="5551122"/>
            <a:ext cx="423393" cy="423393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7F0FE466-7DF0-C851-893A-9F92FFA4DFE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3" y="5551122"/>
            <a:ext cx="423393" cy="423393"/>
          </a:xfrm>
          <a:prstGeom prst="rect">
            <a:avLst/>
          </a:prstGeom>
        </p:spPr>
      </p:pic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58D222FC-8D38-3E01-441D-FA9D8D2BEF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3688" y="3844925"/>
            <a:ext cx="1260000" cy="1260000"/>
          </a:xfrm>
          <a:prstGeom prst="ellipse">
            <a:avLst/>
          </a:prstGeom>
          <a:solidFill>
            <a:srgbClr val="EBEBEB"/>
          </a:solidFill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IN"/>
              <a:t>Presenter picture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D8586-37BC-DC2A-8EEF-270C13A63BA6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10D4A95-8334-4A05-C62B-AE27A9064BD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CA465294-2539-2A14-6443-9FE7357479B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070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A420888-4B4C-79A3-6FA9-352BA87B6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72874-C46B-3B31-1BD0-F0495A9AF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554" y="2794598"/>
            <a:ext cx="4652072" cy="945514"/>
          </a:xfrm>
        </p:spPr>
        <p:txBody>
          <a:bodyPr anchor="ctr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Agenda</a:t>
            </a:r>
            <a:endParaRPr lang="en-IN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4824-F24C-94D8-4956-C8C4C2F63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C64ED26A-7137-E5C0-8293-8E35E84983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1264" y="605261"/>
            <a:ext cx="6720290" cy="5485246"/>
          </a:xfrm>
          <a:noFill/>
        </p:spPr>
        <p:txBody>
          <a:bodyPr anchor="ctr">
            <a:normAutofit/>
          </a:bodyPr>
          <a:lstStyle>
            <a:lvl1pPr marL="452438" indent="-452438">
              <a:buFont typeface="+mj-lt"/>
              <a:buAutoNum type="arabicPeriod"/>
              <a:tabLst/>
              <a:defRPr sz="20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Agenda</a:t>
            </a:r>
          </a:p>
          <a:p>
            <a:pPr lvl="0"/>
            <a:r>
              <a:rPr lang="en-US"/>
              <a:t>Agenda</a:t>
            </a:r>
          </a:p>
          <a:p>
            <a:pPr lvl="0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7139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A420888-4B4C-79A3-6FA9-352BA87B66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802"/>
            <a:ext cx="7647409" cy="685980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FDC4824-F24C-94D8-4956-C8C4C2F63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C64ED26A-7137-E5C0-8293-8E35E84983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3554" y="605261"/>
            <a:ext cx="11628000" cy="5485246"/>
          </a:xfrm>
          <a:noFill/>
        </p:spPr>
        <p:txBody>
          <a:bodyPr anchor="ctr">
            <a:normAutofit/>
          </a:bodyPr>
          <a:lstStyle>
            <a:lvl1pPr marL="452438" indent="-452438">
              <a:buFont typeface="+mj-lt"/>
              <a:buAutoNum type="arabicPeriod"/>
              <a:tabLst/>
              <a:defRPr sz="20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6444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47C5FA7-08AA-CF1D-BAD1-53FAF1AE0D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364169"/>
            <a:ext cx="11628000" cy="4915527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EC7FEE75-9853-0F95-94FA-6F642365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21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ID_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2389A-85A8-F687-984A-00486BE312B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C208F70D-4246-14B0-9777-B5230BAF9DC3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B24BF94-1245-09DA-61F5-34340A45E42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47C5FA7-08AA-CF1D-BAD1-53FAF1AE0D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863898"/>
            <a:ext cx="11628000" cy="441579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C7A133A-62C3-E3DE-778C-86D12AA552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555" y="1198215"/>
            <a:ext cx="11627999" cy="55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37EF0F9-8471-44AC-DDC5-DEA05FC9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629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EC9FC-C41D-5312-9429-8A9BE7D007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EF216-9D8E-34C4-39D5-2FC595FADBDE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C1BB002-E493-06D2-F04F-42D7011CB00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3A64AAEF-0B6B-81C1-7357-572BEE78D01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CC40D4-47F6-73FC-A17C-F6F8827C3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361272"/>
            <a:ext cx="7083979" cy="491842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87C7AF7-2D0A-C718-A3C9-D5A9E875A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364169"/>
            <a:ext cx="4251037" cy="484613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0B9A29FF-B0A7-E740-1FFF-94056FB1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7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EC9FC-C41D-5312-9429-8A9BE7D007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EF216-9D8E-34C4-39D5-2FC595FADBDE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C1BB002-E493-06D2-F04F-42D7011CB00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3A64AAEF-0B6B-81C1-7357-572BEE78D01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CC40D4-47F6-73FC-A17C-F6F8827C3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875" y="1867891"/>
            <a:ext cx="7107658" cy="441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87C7AF7-2D0A-C718-A3C9-D5A9E875A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870821"/>
            <a:ext cx="4274716" cy="4408874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B149907-F0F9-E0BD-23A9-7ABF1FFF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25" y="1198215"/>
            <a:ext cx="11630129" cy="55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Descriptor / Sub-heading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E4A32DF4-0F5C-50D9-B99E-DF3DDCDD0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334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D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EC9FC-C41D-5312-9429-8A9BE7D007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E4302CF-EC18-33F1-09BB-A9CE92CE6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B46ABD4-C87B-9710-966D-A4640C67C2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E63E7C-F522-3F53-8FE4-F433F76A6DBB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0B9B69-F580-EEE8-DAB2-3E5D23F163DC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FF4550-F37A-7996-D5C4-317180BF3BD2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298CBE-B7BE-6AC0-FCDB-37DB0424C7E2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86BB9D-D0A8-506B-2E8C-E0C8E79085CA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F4359-8BD8-7273-732D-6DEC8BCA1EBC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64284C-11A0-44E8-1405-B0843F56C87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FF138B-EE4A-A955-EE03-34D30929C4F4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F93FF1-3E20-F0CC-0EBE-550D8ECCB90F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92C5B-A5FA-B93C-D905-B8A6AE5C71D9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2A4B86-2612-8AEC-E955-8104F245F3D9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E3FE82-0580-1B5A-1777-DDA91D2887E8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D04BA0-59E3-CC82-D0BB-D963F9AE2199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DF6DFE-4347-B97A-691C-163D38EBEED5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EF216-9D8E-34C4-39D5-2FC595FADBDE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C1BB002-E493-06D2-F04F-42D7011CB00A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3A64AAEF-0B6B-81C1-7357-572BEE78D011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4CC40D4-47F6-73FC-A17C-F6F8827C30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3554" y="1364169"/>
            <a:ext cx="7083979" cy="4915527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87C7AF7-2D0A-C718-A3C9-D5A9E875A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47409" y="155258"/>
            <a:ext cx="4274716" cy="6124437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EC25AC5-A16B-7335-2CEC-2E455CF2D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708397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50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20.png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1.sv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2BA627A-B28C-789C-990E-3B1F53F8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4800"/>
            <a:ext cx="1162799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138C0DF-603C-2744-FED7-92DBFA303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554" y="1364169"/>
            <a:ext cx="11627999" cy="487619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72F4EE0-47B6-F2AC-A92D-B4B8BB91C34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13D18F-E541-3AC4-E3E9-6EDDF913793A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D4105A-CDE7-74A0-ADA6-4E4A0A7135FD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A14573-24DF-33D3-7EC8-5AEE8E36DCF5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C36C9E-0D1B-F2F2-AF72-11829994B38A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27272F-1FC1-D499-BB49-7480A6194883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B85181-A0F3-DD97-20FA-9DC0F9DBF524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9497DA-7C92-4A96-AA5F-465C4E51876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2CB89D83-4FDB-8309-D2AB-1E638CC8A1CF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bg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BE9D8D4-3ACF-F9F8-3172-2D7A0B8E055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510E13-2D61-D32A-A396-67399C17236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041628" y="6547441"/>
            <a:ext cx="879926" cy="195471"/>
            <a:chOff x="10797898" y="6235376"/>
            <a:chExt cx="930940" cy="2068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FBD597-9F1C-0009-7BAF-AAF2FFA17D45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46B0BC-73F4-1DCF-4014-6C9F518C94A0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5B2D19-BE77-A647-3B0B-6952F05563C8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78F30B-A1F6-5B77-F9CE-829036BEF77B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5BFBBE-A279-4339-ED37-94DEFD51FF74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CE8091-2A41-077A-FD57-95E42C12F798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7EE00D-31AE-0B43-1EA3-E5938E992542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095DA37-97DF-A2E6-081C-32E4722091AF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chemeClr val="bg1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734" r:id="rId3"/>
    <p:sldLayoutId id="2147483737" r:id="rId4"/>
    <p:sldLayoutId id="2147483715" r:id="rId5"/>
    <p:sldLayoutId id="2147483738" r:id="rId6"/>
    <p:sldLayoutId id="2147483712" r:id="rId7"/>
    <p:sldLayoutId id="2147483739" r:id="rId8"/>
    <p:sldLayoutId id="2147483735" r:id="rId9"/>
    <p:sldLayoutId id="2147483740" r:id="rId10"/>
    <p:sldLayoutId id="2147483691" r:id="rId11"/>
    <p:sldLayoutId id="2147483742" r:id="rId12"/>
    <p:sldLayoutId id="2147483743" r:id="rId13"/>
    <p:sldLayoutId id="2147483726" r:id="rId14"/>
    <p:sldLayoutId id="2147483706" r:id="rId15"/>
    <p:sldLayoutId id="2147483707" r:id="rId16"/>
    <p:sldLayoutId id="2147483721" r:id="rId17"/>
    <p:sldLayoutId id="2147483744" r:id="rId18"/>
    <p:sldLayoutId id="2147483718" r:id="rId19"/>
    <p:sldLayoutId id="2147483719" r:id="rId20"/>
    <p:sldLayoutId id="2147483723" r:id="rId21"/>
    <p:sldLayoutId id="2147483725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2BA627A-B28C-789C-990E-3B1F53F8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04" y="163730"/>
            <a:ext cx="11335249" cy="9455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138C0DF-603C-2744-FED7-92DBFA303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304" y="1364169"/>
            <a:ext cx="11335249" cy="487619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grpSp>
        <p:nvGrpSpPr>
          <p:cNvPr id="11" name="Logo">
            <a:extLst>
              <a:ext uri="{FF2B5EF4-FFF2-40B4-BE49-F238E27FC236}">
                <a16:creationId xmlns:a16="http://schemas.microsoft.com/office/drawing/2014/main" id="{3A065230-68F7-758A-449C-C0E9D9FF8414}"/>
              </a:ext>
            </a:extLst>
          </p:cNvPr>
          <p:cNvGrpSpPr/>
          <p:nvPr/>
        </p:nvGrpSpPr>
        <p:grpSpPr>
          <a:xfrm>
            <a:off x="11137806" y="6555943"/>
            <a:ext cx="783748" cy="174106"/>
            <a:chOff x="10797898" y="6235376"/>
            <a:chExt cx="930940" cy="2068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46A27A-67DC-88DA-7E99-BD8FCE878250}"/>
                </a:ext>
              </a:extLst>
            </p:cNvPr>
            <p:cNvSpPr/>
            <p:nvPr/>
          </p:nvSpPr>
          <p:spPr>
            <a:xfrm>
              <a:off x="10797898" y="6241067"/>
              <a:ext cx="149886" cy="158487"/>
            </a:xfrm>
            <a:custGeom>
              <a:avLst/>
              <a:gdLst>
                <a:gd name="connsiteX0" fmla="*/ 0 w 149886"/>
                <a:gd name="connsiteY0" fmla="*/ 79307 h 158487"/>
                <a:gd name="connsiteX1" fmla="*/ 85252 w 149886"/>
                <a:gd name="connsiteY1" fmla="*/ 0 h 158487"/>
                <a:gd name="connsiteX2" fmla="*/ 149886 w 149886"/>
                <a:gd name="connsiteY2" fmla="*/ 27195 h 158487"/>
                <a:gd name="connsiteX3" fmla="*/ 126486 w 149886"/>
                <a:gd name="connsiteY3" fmla="*/ 48191 h 158487"/>
                <a:gd name="connsiteX4" fmla="*/ 87023 w 149886"/>
                <a:gd name="connsiteY4" fmla="*/ 30230 h 158487"/>
                <a:gd name="connsiteX5" fmla="*/ 36681 w 149886"/>
                <a:gd name="connsiteY5" fmla="*/ 79307 h 158487"/>
                <a:gd name="connsiteX6" fmla="*/ 87023 w 149886"/>
                <a:gd name="connsiteY6" fmla="*/ 128384 h 158487"/>
                <a:gd name="connsiteX7" fmla="*/ 126486 w 149886"/>
                <a:gd name="connsiteY7" fmla="*/ 110170 h 158487"/>
                <a:gd name="connsiteX8" fmla="*/ 149886 w 149886"/>
                <a:gd name="connsiteY8" fmla="*/ 131166 h 158487"/>
                <a:gd name="connsiteX9" fmla="*/ 84999 w 149886"/>
                <a:gd name="connsiteY9" fmla="*/ 158487 h 158487"/>
                <a:gd name="connsiteX10" fmla="*/ 0 w 149886"/>
                <a:gd name="connsiteY10" fmla="*/ 79307 h 15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886" h="158487">
                  <a:moveTo>
                    <a:pt x="0" y="79307"/>
                  </a:moveTo>
                  <a:cubicBezTo>
                    <a:pt x="0" y="33139"/>
                    <a:pt x="36302" y="0"/>
                    <a:pt x="85252" y="0"/>
                  </a:cubicBezTo>
                  <a:cubicBezTo>
                    <a:pt x="112446" y="0"/>
                    <a:pt x="135088" y="9613"/>
                    <a:pt x="149886" y="27195"/>
                  </a:cubicBezTo>
                  <a:lnTo>
                    <a:pt x="126486" y="48191"/>
                  </a:lnTo>
                  <a:cubicBezTo>
                    <a:pt x="115988" y="36428"/>
                    <a:pt x="102707" y="30230"/>
                    <a:pt x="87023" y="30230"/>
                  </a:cubicBezTo>
                  <a:cubicBezTo>
                    <a:pt x="57678" y="30230"/>
                    <a:pt x="36681" y="50342"/>
                    <a:pt x="36681" y="79307"/>
                  </a:cubicBezTo>
                  <a:cubicBezTo>
                    <a:pt x="36681" y="108272"/>
                    <a:pt x="57551" y="128384"/>
                    <a:pt x="87023" y="128384"/>
                  </a:cubicBezTo>
                  <a:cubicBezTo>
                    <a:pt x="102707" y="128384"/>
                    <a:pt x="115988" y="122186"/>
                    <a:pt x="126486" y="110170"/>
                  </a:cubicBezTo>
                  <a:lnTo>
                    <a:pt x="149886" y="131166"/>
                  </a:lnTo>
                  <a:cubicBezTo>
                    <a:pt x="135088" y="148874"/>
                    <a:pt x="112446" y="158487"/>
                    <a:pt x="84999" y="158487"/>
                  </a:cubicBezTo>
                  <a:cubicBezTo>
                    <a:pt x="36302" y="158614"/>
                    <a:pt x="0" y="125474"/>
                    <a:pt x="0" y="79307"/>
                  </a:cubicBezTo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39FA9-B4BD-4E89-A253-2B70D7C57A89}"/>
                </a:ext>
              </a:extLst>
            </p:cNvPr>
            <p:cNvSpPr/>
            <p:nvPr/>
          </p:nvSpPr>
          <p:spPr>
            <a:xfrm>
              <a:off x="11111584" y="6235376"/>
              <a:ext cx="91955" cy="164305"/>
            </a:xfrm>
            <a:custGeom>
              <a:avLst/>
              <a:gdLst>
                <a:gd name="connsiteX0" fmla="*/ 53124 w 91955"/>
                <a:gd name="connsiteY0" fmla="*/ 49077 h 164305"/>
                <a:gd name="connsiteX1" fmla="*/ 84114 w 91955"/>
                <a:gd name="connsiteY1" fmla="*/ 49077 h 164305"/>
                <a:gd name="connsiteX2" fmla="*/ 84114 w 91955"/>
                <a:gd name="connsiteY2" fmla="*/ 75386 h 164305"/>
                <a:gd name="connsiteX3" fmla="*/ 54010 w 91955"/>
                <a:gd name="connsiteY3" fmla="*/ 75386 h 164305"/>
                <a:gd name="connsiteX4" fmla="*/ 53630 w 91955"/>
                <a:gd name="connsiteY4" fmla="*/ 164306 h 164305"/>
                <a:gd name="connsiteX5" fmla="*/ 18594 w 91955"/>
                <a:gd name="connsiteY5" fmla="*/ 164306 h 164305"/>
                <a:gd name="connsiteX6" fmla="*/ 18973 w 91955"/>
                <a:gd name="connsiteY6" fmla="*/ 75386 h 164305"/>
                <a:gd name="connsiteX7" fmla="*/ 0 w 91955"/>
                <a:gd name="connsiteY7" fmla="*/ 75386 h 164305"/>
                <a:gd name="connsiteX8" fmla="*/ 0 w 91955"/>
                <a:gd name="connsiteY8" fmla="*/ 49077 h 164305"/>
                <a:gd name="connsiteX9" fmla="*/ 18973 w 91955"/>
                <a:gd name="connsiteY9" fmla="*/ 49077 h 164305"/>
                <a:gd name="connsiteX10" fmla="*/ 18973 w 91955"/>
                <a:gd name="connsiteY10" fmla="*/ 43764 h 164305"/>
                <a:gd name="connsiteX11" fmla="*/ 65267 w 91955"/>
                <a:gd name="connsiteY11" fmla="*/ 0 h 164305"/>
                <a:gd name="connsiteX12" fmla="*/ 91956 w 91955"/>
                <a:gd name="connsiteY12" fmla="*/ 6324 h 164305"/>
                <a:gd name="connsiteX13" fmla="*/ 82722 w 91955"/>
                <a:gd name="connsiteY13" fmla="*/ 31116 h 164305"/>
                <a:gd name="connsiteX14" fmla="*/ 68556 w 91955"/>
                <a:gd name="connsiteY14" fmla="*/ 26942 h 164305"/>
                <a:gd name="connsiteX15" fmla="*/ 52998 w 91955"/>
                <a:gd name="connsiteY15" fmla="*/ 44017 h 164305"/>
                <a:gd name="connsiteX16" fmla="*/ 52998 w 91955"/>
                <a:gd name="connsiteY16" fmla="*/ 49077 h 16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955" h="164305">
                  <a:moveTo>
                    <a:pt x="53124" y="49077"/>
                  </a:moveTo>
                  <a:lnTo>
                    <a:pt x="84114" y="49077"/>
                  </a:lnTo>
                  <a:lnTo>
                    <a:pt x="84114" y="75386"/>
                  </a:lnTo>
                  <a:lnTo>
                    <a:pt x="54010" y="75386"/>
                  </a:lnTo>
                  <a:lnTo>
                    <a:pt x="53630" y="164306"/>
                  </a:lnTo>
                  <a:lnTo>
                    <a:pt x="18594" y="164306"/>
                  </a:lnTo>
                  <a:lnTo>
                    <a:pt x="18973" y="75386"/>
                  </a:lnTo>
                  <a:lnTo>
                    <a:pt x="0" y="75386"/>
                  </a:lnTo>
                  <a:lnTo>
                    <a:pt x="0" y="49077"/>
                  </a:lnTo>
                  <a:lnTo>
                    <a:pt x="18973" y="49077"/>
                  </a:lnTo>
                  <a:lnTo>
                    <a:pt x="18973" y="43764"/>
                  </a:lnTo>
                  <a:cubicBezTo>
                    <a:pt x="18973" y="17329"/>
                    <a:pt x="35290" y="0"/>
                    <a:pt x="65267" y="0"/>
                  </a:cubicBezTo>
                  <a:cubicBezTo>
                    <a:pt x="75133" y="0"/>
                    <a:pt x="85505" y="2024"/>
                    <a:pt x="91956" y="6324"/>
                  </a:cubicBezTo>
                  <a:lnTo>
                    <a:pt x="82722" y="31116"/>
                  </a:lnTo>
                  <a:cubicBezTo>
                    <a:pt x="78928" y="28459"/>
                    <a:pt x="73995" y="26942"/>
                    <a:pt x="68556" y="26942"/>
                  </a:cubicBezTo>
                  <a:cubicBezTo>
                    <a:pt x="58184" y="26942"/>
                    <a:pt x="52998" y="32380"/>
                    <a:pt x="52998" y="44017"/>
                  </a:cubicBezTo>
                  <a:lnTo>
                    <a:pt x="52998" y="49077"/>
                  </a:lnTo>
                  <a:close/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C60B1A-4FB5-D732-7157-61ADD0589F56}"/>
                </a:ext>
              </a:extLst>
            </p:cNvPr>
            <p:cNvSpPr/>
            <p:nvPr/>
          </p:nvSpPr>
          <p:spPr>
            <a:xfrm>
              <a:off x="11202654" y="6278254"/>
              <a:ext cx="132557" cy="121426"/>
            </a:xfrm>
            <a:custGeom>
              <a:avLst/>
              <a:gdLst>
                <a:gd name="connsiteX0" fmla="*/ 0 w 132557"/>
                <a:gd name="connsiteY0" fmla="*/ 60713 h 121426"/>
                <a:gd name="connsiteX1" fmla="*/ 66405 w 132557"/>
                <a:gd name="connsiteY1" fmla="*/ 0 h 121426"/>
                <a:gd name="connsiteX2" fmla="*/ 132558 w 132557"/>
                <a:gd name="connsiteY2" fmla="*/ 60713 h 121426"/>
                <a:gd name="connsiteX3" fmla="*/ 66026 w 132557"/>
                <a:gd name="connsiteY3" fmla="*/ 121427 h 121426"/>
                <a:gd name="connsiteX4" fmla="*/ 0 w 132557"/>
                <a:gd name="connsiteY4" fmla="*/ 60713 h 121426"/>
                <a:gd name="connsiteX5" fmla="*/ 97142 w 132557"/>
                <a:gd name="connsiteY5" fmla="*/ 60713 h 121426"/>
                <a:gd name="connsiteX6" fmla="*/ 66405 w 132557"/>
                <a:gd name="connsiteY6" fmla="*/ 28080 h 121426"/>
                <a:gd name="connsiteX7" fmla="*/ 35416 w 132557"/>
                <a:gd name="connsiteY7" fmla="*/ 60713 h 121426"/>
                <a:gd name="connsiteX8" fmla="*/ 66405 w 132557"/>
                <a:gd name="connsiteY8" fmla="*/ 93347 h 121426"/>
                <a:gd name="connsiteX9" fmla="*/ 97142 w 132557"/>
                <a:gd name="connsiteY9" fmla="*/ 60713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557" h="121426">
                  <a:moveTo>
                    <a:pt x="0" y="60713"/>
                  </a:moveTo>
                  <a:cubicBezTo>
                    <a:pt x="0" y="25171"/>
                    <a:pt x="28080" y="0"/>
                    <a:pt x="66405" y="0"/>
                  </a:cubicBezTo>
                  <a:cubicBezTo>
                    <a:pt x="104731" y="0"/>
                    <a:pt x="132558" y="25171"/>
                    <a:pt x="132558" y="60713"/>
                  </a:cubicBezTo>
                  <a:cubicBezTo>
                    <a:pt x="132558" y="96256"/>
                    <a:pt x="104351" y="121427"/>
                    <a:pt x="66026" y="121427"/>
                  </a:cubicBezTo>
                  <a:cubicBezTo>
                    <a:pt x="27701" y="121427"/>
                    <a:pt x="0" y="96256"/>
                    <a:pt x="0" y="60713"/>
                  </a:cubicBezTo>
                  <a:moveTo>
                    <a:pt x="97142" y="60713"/>
                  </a:moveTo>
                  <a:cubicBezTo>
                    <a:pt x="97142" y="40349"/>
                    <a:pt x="83861" y="28080"/>
                    <a:pt x="66405" y="28080"/>
                  </a:cubicBezTo>
                  <a:cubicBezTo>
                    <a:pt x="48950" y="28080"/>
                    <a:pt x="35416" y="40349"/>
                    <a:pt x="35416" y="60713"/>
                  </a:cubicBezTo>
                  <a:cubicBezTo>
                    <a:pt x="35416" y="81078"/>
                    <a:pt x="48824" y="93347"/>
                    <a:pt x="66405" y="93347"/>
                  </a:cubicBezTo>
                  <a:cubicBezTo>
                    <a:pt x="83987" y="93347"/>
                    <a:pt x="97142" y="81078"/>
                    <a:pt x="97142" y="60713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03F5C3A-DFAA-9131-14B4-9D7202F4B4E8}"/>
                </a:ext>
              </a:extLst>
            </p:cNvPr>
            <p:cNvSpPr/>
            <p:nvPr/>
          </p:nvSpPr>
          <p:spPr>
            <a:xfrm>
              <a:off x="11358233" y="6278254"/>
              <a:ext cx="76524" cy="121426"/>
            </a:xfrm>
            <a:custGeom>
              <a:avLst/>
              <a:gdLst>
                <a:gd name="connsiteX0" fmla="*/ 76524 w 76524"/>
                <a:gd name="connsiteY0" fmla="*/ 0 h 121426"/>
                <a:gd name="connsiteX1" fmla="*/ 76524 w 76524"/>
                <a:gd name="connsiteY1" fmla="*/ 32001 h 121426"/>
                <a:gd name="connsiteX2" fmla="*/ 68556 w 76524"/>
                <a:gd name="connsiteY2" fmla="*/ 31495 h 121426"/>
                <a:gd name="connsiteX3" fmla="*/ 35922 w 76524"/>
                <a:gd name="connsiteY3" fmla="*/ 64887 h 121426"/>
                <a:gd name="connsiteX4" fmla="*/ 35543 w 76524"/>
                <a:gd name="connsiteY4" fmla="*/ 121427 h 121426"/>
                <a:gd name="connsiteX5" fmla="*/ 0 w 76524"/>
                <a:gd name="connsiteY5" fmla="*/ 121427 h 121426"/>
                <a:gd name="connsiteX6" fmla="*/ 0 w 76524"/>
                <a:gd name="connsiteY6" fmla="*/ 1771 h 121426"/>
                <a:gd name="connsiteX7" fmla="*/ 34278 w 76524"/>
                <a:gd name="connsiteY7" fmla="*/ 1771 h 121426"/>
                <a:gd name="connsiteX8" fmla="*/ 34278 w 76524"/>
                <a:gd name="connsiteY8" fmla="*/ 17582 h 121426"/>
                <a:gd name="connsiteX9" fmla="*/ 76398 w 76524"/>
                <a:gd name="connsiteY9" fmla="*/ 0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524" h="121426">
                  <a:moveTo>
                    <a:pt x="76524" y="0"/>
                  </a:moveTo>
                  <a:lnTo>
                    <a:pt x="76524" y="32001"/>
                  </a:lnTo>
                  <a:cubicBezTo>
                    <a:pt x="73615" y="31748"/>
                    <a:pt x="71338" y="31495"/>
                    <a:pt x="68556" y="31495"/>
                  </a:cubicBezTo>
                  <a:cubicBezTo>
                    <a:pt x="48950" y="31495"/>
                    <a:pt x="35922" y="41993"/>
                    <a:pt x="35922" y="64887"/>
                  </a:cubicBezTo>
                  <a:lnTo>
                    <a:pt x="35543" y="121427"/>
                  </a:lnTo>
                  <a:lnTo>
                    <a:pt x="0" y="121427"/>
                  </a:lnTo>
                  <a:lnTo>
                    <a:pt x="0" y="1771"/>
                  </a:lnTo>
                  <a:lnTo>
                    <a:pt x="34278" y="1771"/>
                  </a:lnTo>
                  <a:lnTo>
                    <a:pt x="34278" y="17582"/>
                  </a:lnTo>
                  <a:cubicBezTo>
                    <a:pt x="42879" y="6071"/>
                    <a:pt x="57551" y="0"/>
                    <a:pt x="76398" y="0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802C14-EBFD-CFBE-99D8-49BC4D7368A9}"/>
                </a:ext>
              </a:extLst>
            </p:cNvPr>
            <p:cNvSpPr/>
            <p:nvPr/>
          </p:nvSpPr>
          <p:spPr>
            <a:xfrm>
              <a:off x="11444243" y="6278381"/>
              <a:ext cx="133696" cy="163799"/>
            </a:xfrm>
            <a:custGeom>
              <a:avLst/>
              <a:gdLst>
                <a:gd name="connsiteX0" fmla="*/ 133696 w 133696"/>
                <a:gd name="connsiteY0" fmla="*/ 1644 h 163799"/>
                <a:gd name="connsiteX1" fmla="*/ 133696 w 133696"/>
                <a:gd name="connsiteY1" fmla="*/ 99798 h 163799"/>
                <a:gd name="connsiteX2" fmla="*/ 65520 w 133696"/>
                <a:gd name="connsiteY2" fmla="*/ 163800 h 163799"/>
                <a:gd name="connsiteX3" fmla="*/ 6198 w 133696"/>
                <a:gd name="connsiteY3" fmla="*/ 147609 h 163799"/>
                <a:gd name="connsiteX4" fmla="*/ 20111 w 133696"/>
                <a:gd name="connsiteY4" fmla="*/ 123071 h 163799"/>
                <a:gd name="connsiteX5" fmla="*/ 62737 w 133696"/>
                <a:gd name="connsiteY5" fmla="*/ 136479 h 163799"/>
                <a:gd name="connsiteX6" fmla="*/ 98533 w 133696"/>
                <a:gd name="connsiteY6" fmla="*/ 104225 h 163799"/>
                <a:gd name="connsiteX7" fmla="*/ 98533 w 133696"/>
                <a:gd name="connsiteY7" fmla="*/ 99165 h 163799"/>
                <a:gd name="connsiteX8" fmla="*/ 60334 w 133696"/>
                <a:gd name="connsiteY8" fmla="*/ 113838 h 163799"/>
                <a:gd name="connsiteX9" fmla="*/ 0 w 133696"/>
                <a:gd name="connsiteY9" fmla="*/ 56919 h 163799"/>
                <a:gd name="connsiteX10" fmla="*/ 60334 w 133696"/>
                <a:gd name="connsiteY10" fmla="*/ 0 h 163799"/>
                <a:gd name="connsiteX11" fmla="*/ 100304 w 133696"/>
                <a:gd name="connsiteY11" fmla="*/ 16823 h 163799"/>
                <a:gd name="connsiteX12" fmla="*/ 100304 w 133696"/>
                <a:gd name="connsiteY12" fmla="*/ 1771 h 163799"/>
                <a:gd name="connsiteX13" fmla="*/ 133570 w 133696"/>
                <a:gd name="connsiteY13" fmla="*/ 1771 h 163799"/>
                <a:gd name="connsiteX14" fmla="*/ 99165 w 133696"/>
                <a:gd name="connsiteY14" fmla="*/ 56792 h 163799"/>
                <a:gd name="connsiteX15" fmla="*/ 67544 w 133696"/>
                <a:gd name="connsiteY15" fmla="*/ 27827 h 163799"/>
                <a:gd name="connsiteX16" fmla="*/ 35669 w 133696"/>
                <a:gd name="connsiteY16" fmla="*/ 56792 h 163799"/>
                <a:gd name="connsiteX17" fmla="*/ 67544 w 133696"/>
                <a:gd name="connsiteY17" fmla="*/ 85758 h 163799"/>
                <a:gd name="connsiteX18" fmla="*/ 99165 w 133696"/>
                <a:gd name="connsiteY18" fmla="*/ 56792 h 1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3696" h="163799">
                  <a:moveTo>
                    <a:pt x="133696" y="1644"/>
                  </a:moveTo>
                  <a:lnTo>
                    <a:pt x="133696" y="99798"/>
                  </a:lnTo>
                  <a:cubicBezTo>
                    <a:pt x="133696" y="143562"/>
                    <a:pt x="109158" y="163800"/>
                    <a:pt x="65520" y="163800"/>
                  </a:cubicBezTo>
                  <a:cubicBezTo>
                    <a:pt x="42626" y="163800"/>
                    <a:pt x="20364" y="158361"/>
                    <a:pt x="6198" y="147609"/>
                  </a:cubicBezTo>
                  <a:lnTo>
                    <a:pt x="20111" y="123071"/>
                  </a:lnTo>
                  <a:cubicBezTo>
                    <a:pt x="30483" y="131166"/>
                    <a:pt x="47306" y="136479"/>
                    <a:pt x="62737" y="136479"/>
                  </a:cubicBezTo>
                  <a:cubicBezTo>
                    <a:pt x="87402" y="136479"/>
                    <a:pt x="98533" y="125474"/>
                    <a:pt x="98533" y="104225"/>
                  </a:cubicBezTo>
                  <a:lnTo>
                    <a:pt x="98533" y="99165"/>
                  </a:lnTo>
                  <a:cubicBezTo>
                    <a:pt x="89299" y="109031"/>
                    <a:pt x="76145" y="113838"/>
                    <a:pt x="60334" y="113838"/>
                  </a:cubicBezTo>
                  <a:cubicBezTo>
                    <a:pt x="26942" y="113838"/>
                    <a:pt x="0" y="91323"/>
                    <a:pt x="0" y="56919"/>
                  </a:cubicBezTo>
                  <a:cubicBezTo>
                    <a:pt x="0" y="22515"/>
                    <a:pt x="26942" y="0"/>
                    <a:pt x="60334" y="0"/>
                  </a:cubicBezTo>
                  <a:cubicBezTo>
                    <a:pt x="77157" y="0"/>
                    <a:pt x="91070" y="5439"/>
                    <a:pt x="100304" y="16823"/>
                  </a:cubicBezTo>
                  <a:lnTo>
                    <a:pt x="100304" y="1771"/>
                  </a:lnTo>
                  <a:lnTo>
                    <a:pt x="133570" y="1771"/>
                  </a:lnTo>
                  <a:close/>
                  <a:moveTo>
                    <a:pt x="99165" y="56792"/>
                  </a:moveTo>
                  <a:cubicBezTo>
                    <a:pt x="99165" y="39464"/>
                    <a:pt x="85884" y="27827"/>
                    <a:pt x="67544" y="27827"/>
                  </a:cubicBezTo>
                  <a:cubicBezTo>
                    <a:pt x="49203" y="27827"/>
                    <a:pt x="35669" y="39464"/>
                    <a:pt x="35669" y="56792"/>
                  </a:cubicBezTo>
                  <a:cubicBezTo>
                    <a:pt x="35669" y="74121"/>
                    <a:pt x="49203" y="85758"/>
                    <a:pt x="67544" y="85758"/>
                  </a:cubicBezTo>
                  <a:cubicBezTo>
                    <a:pt x="85884" y="85758"/>
                    <a:pt x="99165" y="74121"/>
                    <a:pt x="99165" y="56792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154BE5B-2F05-FB6F-BC46-5131AC718568}"/>
                </a:ext>
              </a:extLst>
            </p:cNvPr>
            <p:cNvSpPr/>
            <p:nvPr/>
          </p:nvSpPr>
          <p:spPr>
            <a:xfrm>
              <a:off x="11601593" y="6278254"/>
              <a:ext cx="127245" cy="121426"/>
            </a:xfrm>
            <a:custGeom>
              <a:avLst/>
              <a:gdLst>
                <a:gd name="connsiteX0" fmla="*/ 126613 w 127245"/>
                <a:gd name="connsiteY0" fmla="*/ 70326 h 121426"/>
                <a:gd name="connsiteX1" fmla="*/ 35290 w 127245"/>
                <a:gd name="connsiteY1" fmla="*/ 70326 h 121426"/>
                <a:gd name="connsiteX2" fmla="*/ 69821 w 127245"/>
                <a:gd name="connsiteY2" fmla="*/ 93979 h 121426"/>
                <a:gd name="connsiteX3" fmla="*/ 100177 w 127245"/>
                <a:gd name="connsiteY3" fmla="*/ 82596 h 121426"/>
                <a:gd name="connsiteX4" fmla="*/ 118771 w 127245"/>
                <a:gd name="connsiteY4" fmla="*/ 102327 h 121426"/>
                <a:gd name="connsiteX5" fmla="*/ 68556 w 127245"/>
                <a:gd name="connsiteY5" fmla="*/ 121427 h 121426"/>
                <a:gd name="connsiteX6" fmla="*/ 0 w 127245"/>
                <a:gd name="connsiteY6" fmla="*/ 60713 h 121426"/>
                <a:gd name="connsiteX7" fmla="*/ 64382 w 127245"/>
                <a:gd name="connsiteY7" fmla="*/ 0 h 121426"/>
                <a:gd name="connsiteX8" fmla="*/ 127245 w 127245"/>
                <a:gd name="connsiteY8" fmla="*/ 61093 h 121426"/>
                <a:gd name="connsiteX9" fmla="*/ 126613 w 127245"/>
                <a:gd name="connsiteY9" fmla="*/ 70326 h 121426"/>
                <a:gd name="connsiteX10" fmla="*/ 34784 w 127245"/>
                <a:gd name="connsiteY10" fmla="*/ 50342 h 121426"/>
                <a:gd name="connsiteX11" fmla="*/ 94232 w 127245"/>
                <a:gd name="connsiteY11" fmla="*/ 50342 h 121426"/>
                <a:gd name="connsiteX12" fmla="*/ 64635 w 127245"/>
                <a:gd name="connsiteY12" fmla="*/ 25803 h 121426"/>
                <a:gd name="connsiteX13" fmla="*/ 34784 w 127245"/>
                <a:gd name="connsiteY13" fmla="*/ 50342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245" h="121426">
                  <a:moveTo>
                    <a:pt x="126613" y="70326"/>
                  </a:moveTo>
                  <a:lnTo>
                    <a:pt x="35290" y="70326"/>
                  </a:lnTo>
                  <a:cubicBezTo>
                    <a:pt x="38705" y="84999"/>
                    <a:pt x="51480" y="93979"/>
                    <a:pt x="69821" y="93979"/>
                  </a:cubicBezTo>
                  <a:cubicBezTo>
                    <a:pt x="82596" y="93979"/>
                    <a:pt x="91829" y="90311"/>
                    <a:pt x="100177" y="82596"/>
                  </a:cubicBezTo>
                  <a:lnTo>
                    <a:pt x="118771" y="102327"/>
                  </a:lnTo>
                  <a:cubicBezTo>
                    <a:pt x="107514" y="114850"/>
                    <a:pt x="90311" y="121427"/>
                    <a:pt x="68556" y="121427"/>
                  </a:cubicBezTo>
                  <a:cubicBezTo>
                    <a:pt x="26815" y="121427"/>
                    <a:pt x="0" y="95750"/>
                    <a:pt x="0" y="60713"/>
                  </a:cubicBezTo>
                  <a:cubicBezTo>
                    <a:pt x="0" y="25677"/>
                    <a:pt x="27574" y="0"/>
                    <a:pt x="64382" y="0"/>
                  </a:cubicBezTo>
                  <a:cubicBezTo>
                    <a:pt x="101189" y="0"/>
                    <a:pt x="127245" y="23273"/>
                    <a:pt x="127245" y="61093"/>
                  </a:cubicBezTo>
                  <a:cubicBezTo>
                    <a:pt x="127245" y="63749"/>
                    <a:pt x="126739" y="67417"/>
                    <a:pt x="126613" y="70326"/>
                  </a:cubicBezTo>
                  <a:moveTo>
                    <a:pt x="34784" y="50342"/>
                  </a:moveTo>
                  <a:lnTo>
                    <a:pt x="94232" y="50342"/>
                  </a:lnTo>
                  <a:cubicBezTo>
                    <a:pt x="91703" y="35416"/>
                    <a:pt x="80319" y="25803"/>
                    <a:pt x="64635" y="25803"/>
                  </a:cubicBezTo>
                  <a:cubicBezTo>
                    <a:pt x="48950" y="25803"/>
                    <a:pt x="37313" y="35163"/>
                    <a:pt x="34784" y="50342"/>
                  </a:cubicBezTo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E7C0A1-186C-5020-5AAB-5FD9CD026FA7}"/>
                </a:ext>
              </a:extLst>
            </p:cNvPr>
            <p:cNvSpPr/>
            <p:nvPr/>
          </p:nvSpPr>
          <p:spPr>
            <a:xfrm>
              <a:off x="10965619" y="6278254"/>
              <a:ext cx="66278" cy="121426"/>
            </a:xfrm>
            <a:custGeom>
              <a:avLst/>
              <a:gdLst>
                <a:gd name="connsiteX0" fmla="*/ 66279 w 66278"/>
                <a:gd name="connsiteY0" fmla="*/ 93347 h 121426"/>
                <a:gd name="connsiteX1" fmla="*/ 35416 w 66278"/>
                <a:gd name="connsiteY1" fmla="*/ 60713 h 121426"/>
                <a:gd name="connsiteX2" fmla="*/ 66279 w 66278"/>
                <a:gd name="connsiteY2" fmla="*/ 28080 h 121426"/>
                <a:gd name="connsiteX3" fmla="*/ 66279 w 66278"/>
                <a:gd name="connsiteY3" fmla="*/ 0 h 121426"/>
                <a:gd name="connsiteX4" fmla="*/ 0 w 66278"/>
                <a:gd name="connsiteY4" fmla="*/ 60713 h 121426"/>
                <a:gd name="connsiteX5" fmla="*/ 66026 w 66278"/>
                <a:gd name="connsiteY5" fmla="*/ 121427 h 121426"/>
                <a:gd name="connsiteX6" fmla="*/ 66279 w 66278"/>
                <a:gd name="connsiteY6" fmla="*/ 121427 h 121426"/>
                <a:gd name="connsiteX7" fmla="*/ 66279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66279" y="93347"/>
                  </a:moveTo>
                  <a:cubicBezTo>
                    <a:pt x="48824" y="93347"/>
                    <a:pt x="35416" y="81078"/>
                    <a:pt x="35416" y="60713"/>
                  </a:cubicBezTo>
                  <a:cubicBezTo>
                    <a:pt x="35416" y="40349"/>
                    <a:pt x="48824" y="28080"/>
                    <a:pt x="66279" y="28080"/>
                  </a:cubicBezTo>
                  <a:lnTo>
                    <a:pt x="66279" y="0"/>
                  </a:lnTo>
                  <a:cubicBezTo>
                    <a:pt x="27954" y="0"/>
                    <a:pt x="0" y="25171"/>
                    <a:pt x="0" y="60713"/>
                  </a:cubicBezTo>
                  <a:cubicBezTo>
                    <a:pt x="0" y="96256"/>
                    <a:pt x="27701" y="121427"/>
                    <a:pt x="66026" y="121427"/>
                  </a:cubicBezTo>
                  <a:cubicBezTo>
                    <a:pt x="66026" y="121427"/>
                    <a:pt x="66152" y="121427"/>
                    <a:pt x="66279" y="121427"/>
                  </a:cubicBezTo>
                  <a:lnTo>
                    <a:pt x="66279" y="93347"/>
                  </a:lnTo>
                  <a:close/>
                </a:path>
              </a:pathLst>
            </a:custGeom>
            <a:solidFill>
              <a:srgbClr val="F15B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4AE91A-7473-8E25-38F9-3A2AA525A583}"/>
                </a:ext>
              </a:extLst>
            </p:cNvPr>
            <p:cNvSpPr/>
            <p:nvPr/>
          </p:nvSpPr>
          <p:spPr>
            <a:xfrm>
              <a:off x="11031898" y="6278254"/>
              <a:ext cx="66278" cy="121426"/>
            </a:xfrm>
            <a:custGeom>
              <a:avLst/>
              <a:gdLst>
                <a:gd name="connsiteX0" fmla="*/ 0 w 66278"/>
                <a:gd name="connsiteY0" fmla="*/ 93347 h 121426"/>
                <a:gd name="connsiteX1" fmla="*/ 30863 w 66278"/>
                <a:gd name="connsiteY1" fmla="*/ 60713 h 121426"/>
                <a:gd name="connsiteX2" fmla="*/ 0 w 66278"/>
                <a:gd name="connsiteY2" fmla="*/ 28080 h 121426"/>
                <a:gd name="connsiteX3" fmla="*/ 0 w 66278"/>
                <a:gd name="connsiteY3" fmla="*/ 0 h 121426"/>
                <a:gd name="connsiteX4" fmla="*/ 66279 w 66278"/>
                <a:gd name="connsiteY4" fmla="*/ 60713 h 121426"/>
                <a:gd name="connsiteX5" fmla="*/ 253 w 66278"/>
                <a:gd name="connsiteY5" fmla="*/ 121427 h 121426"/>
                <a:gd name="connsiteX6" fmla="*/ 0 w 66278"/>
                <a:gd name="connsiteY6" fmla="*/ 121427 h 121426"/>
                <a:gd name="connsiteX7" fmla="*/ 0 w 66278"/>
                <a:gd name="connsiteY7" fmla="*/ 93347 h 12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78" h="121426">
                  <a:moveTo>
                    <a:pt x="0" y="93347"/>
                  </a:moveTo>
                  <a:cubicBezTo>
                    <a:pt x="17455" y="93347"/>
                    <a:pt x="30863" y="81078"/>
                    <a:pt x="30863" y="60713"/>
                  </a:cubicBezTo>
                  <a:cubicBezTo>
                    <a:pt x="30863" y="40349"/>
                    <a:pt x="17455" y="28080"/>
                    <a:pt x="0" y="28080"/>
                  </a:cubicBezTo>
                  <a:lnTo>
                    <a:pt x="0" y="0"/>
                  </a:lnTo>
                  <a:cubicBezTo>
                    <a:pt x="38325" y="0"/>
                    <a:pt x="66279" y="25171"/>
                    <a:pt x="66279" y="60713"/>
                  </a:cubicBezTo>
                  <a:cubicBezTo>
                    <a:pt x="66279" y="96256"/>
                    <a:pt x="38578" y="121427"/>
                    <a:pt x="253" y="121427"/>
                  </a:cubicBezTo>
                  <a:cubicBezTo>
                    <a:pt x="253" y="121427"/>
                    <a:pt x="126" y="121427"/>
                    <a:pt x="0" y="121427"/>
                  </a:cubicBezTo>
                  <a:lnTo>
                    <a:pt x="0" y="93347"/>
                  </a:lnTo>
                  <a:close/>
                </a:path>
              </a:pathLst>
            </a:custGeom>
            <a:solidFill>
              <a:srgbClr val="092340"/>
            </a:solidFill>
            <a:ln w="12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143BC6E-CA72-1553-01FB-48E16F0FB9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" y="212402"/>
            <a:ext cx="453091" cy="81556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72F4EE0-47B6-F2AC-A92D-B4B8BB91C3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3554" y="6403281"/>
            <a:ext cx="11628000" cy="259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13D18F-E541-3AC4-E3E9-6EDDF913793A}"/>
              </a:ext>
            </a:extLst>
          </p:cNvPr>
          <p:cNvGrpSpPr/>
          <p:nvPr userDrawn="1"/>
        </p:nvGrpSpPr>
        <p:grpSpPr>
          <a:xfrm>
            <a:off x="12267959" y="30428"/>
            <a:ext cx="1352791" cy="1926388"/>
            <a:chOff x="12267959" y="30428"/>
            <a:chExt cx="1352791" cy="19263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D4105A-CDE7-74A0-ADA6-4E4A0A7135FD}"/>
                </a:ext>
              </a:extLst>
            </p:cNvPr>
            <p:cNvSpPr txBox="1"/>
            <p:nvPr userDrawn="1"/>
          </p:nvSpPr>
          <p:spPr>
            <a:xfrm>
              <a:off x="12267959" y="30428"/>
              <a:ext cx="1352791" cy="19263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IN" sz="1200"/>
                <a:t>To </a:t>
              </a:r>
              <a:r>
                <a:rPr lang="en-IN" sz="1200" err="1"/>
                <a:t>color</a:t>
              </a:r>
              <a:r>
                <a:rPr lang="en-IN" sz="1200"/>
                <a:t> fill any shapes including text boxes, pick any of the below </a:t>
              </a:r>
              <a:r>
                <a:rPr lang="en-IN" sz="1200" err="1"/>
                <a:t>colors</a:t>
              </a:r>
              <a:r>
                <a:rPr lang="en-IN" sz="1200"/>
                <a:t> using “Eyedropper”.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A14573-24DF-33D3-7EC8-5AEE8E36DCF5}"/>
                </a:ext>
              </a:extLst>
            </p:cNvPr>
            <p:cNvSpPr/>
            <p:nvPr userDrawn="1"/>
          </p:nvSpPr>
          <p:spPr>
            <a:xfrm>
              <a:off x="12326112" y="1364169"/>
              <a:ext cx="246888" cy="246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C36C9E-0D1B-F2F2-AF72-11829994B38A}"/>
                </a:ext>
              </a:extLst>
            </p:cNvPr>
            <p:cNvSpPr/>
            <p:nvPr userDrawn="1"/>
          </p:nvSpPr>
          <p:spPr>
            <a:xfrm>
              <a:off x="12627864" y="1364169"/>
              <a:ext cx="246888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27272F-1FC1-D499-BB49-7480A6194883}"/>
                </a:ext>
              </a:extLst>
            </p:cNvPr>
            <p:cNvSpPr/>
            <p:nvPr userDrawn="1"/>
          </p:nvSpPr>
          <p:spPr>
            <a:xfrm>
              <a:off x="12627864" y="1657350"/>
              <a:ext cx="246888" cy="2468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B85181-A0F3-DD97-20FA-9DC0F9DBF524}"/>
                </a:ext>
              </a:extLst>
            </p:cNvPr>
            <p:cNvSpPr/>
            <p:nvPr userDrawn="1"/>
          </p:nvSpPr>
          <p:spPr>
            <a:xfrm>
              <a:off x="12326112" y="1657350"/>
              <a:ext cx="246888" cy="2468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9497DA-7C92-4A96-AA5F-465C4E518768}"/>
              </a:ext>
            </a:extLst>
          </p:cNvPr>
          <p:cNvCxnSpPr/>
          <p:nvPr userDrawn="1"/>
        </p:nvCxnSpPr>
        <p:spPr>
          <a:xfrm>
            <a:off x="606548" y="6525400"/>
            <a:ext cx="0" cy="21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2CB89D83-4FDB-8309-D2AB-1E638CC8A1CF}"/>
              </a:ext>
            </a:extLst>
          </p:cNvPr>
          <p:cNvSpPr txBox="1">
            <a:spLocks/>
          </p:cNvSpPr>
          <p:nvPr userDrawn="1"/>
        </p:nvSpPr>
        <p:spPr>
          <a:xfrm>
            <a:off x="747006" y="6461056"/>
            <a:ext cx="41148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dirty="0">
                <a:solidFill>
                  <a:schemeClr val="tx1"/>
                </a:solidFill>
                <a:latin typeface="+mj-lt"/>
              </a:rPr>
              <a:t>© Coforge, 2023 | Confidential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BE9D8D4-3ACF-F9F8-3172-2D7A0B8E055C}"/>
              </a:ext>
            </a:extLst>
          </p:cNvPr>
          <p:cNvSpPr txBox="1">
            <a:spLocks/>
          </p:cNvSpPr>
          <p:nvPr userDrawn="1"/>
        </p:nvSpPr>
        <p:spPr>
          <a:xfrm>
            <a:off x="200216" y="6448768"/>
            <a:ext cx="410916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F785132-0981-44D9-9CCF-B39EFD8AF1CE}" type="slidenum">
              <a:rPr lang="en-IN" sz="1400" b="1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IN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084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42136A-DC93-B54C-A445-56A3E8F3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3" y="2488893"/>
            <a:ext cx="9254484" cy="1234182"/>
          </a:xfrm>
        </p:spPr>
        <p:txBody>
          <a:bodyPr/>
          <a:lstStyle/>
          <a:p>
            <a:r>
              <a:rPr lang="en-IN" dirty="0"/>
              <a:t>Apache Kafka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961E10-E65F-34A8-B233-FC40C976FF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Overview Session</a:t>
            </a:r>
          </a:p>
        </p:txBody>
      </p:sp>
    </p:spTree>
    <p:extLst>
      <p:ext uri="{BB962C8B-B14F-4D97-AF65-F5344CB8AC3E}">
        <p14:creationId xmlns:p14="http://schemas.microsoft.com/office/powerpoint/2010/main" val="3929628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AE01-B8AF-53C3-7BA4-3CBA817D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Replication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C57B8-E956-8520-F4DA-BA5EFC6F8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562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931" y="1589950"/>
            <a:ext cx="5710028" cy="342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DB436-4465-9A7E-E688-0F4AE21EC20A}"/>
              </a:ext>
            </a:extLst>
          </p:cNvPr>
          <p:cNvSpPr txBox="1"/>
          <p:nvPr/>
        </p:nvSpPr>
        <p:spPr>
          <a:xfrm>
            <a:off x="6896402" y="1473820"/>
            <a:ext cx="47836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Replication factor : Topic configuration to decide  number of replicas of the partition.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Each broker in the cluster can have one replica. Replication factor cannot be more than number of brokers in cluster.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One replica serves as leader and others are followers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Replication factor of N allows us to lose N-1 brokers while still being able to read and write data to the topic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baseline="0" dirty="0">
                <a:solidFill>
                  <a:schemeClr val="bg1">
                    <a:lumMod val="95000"/>
                  </a:schemeClr>
                </a:solidFill>
              </a:rPr>
              <a:t>If a topic has </a:t>
            </a:r>
            <a:r>
              <a:rPr lang="en-US" sz="1600" b="0" i="0" u="none" strike="noStrike" baseline="0" dirty="0">
                <a:solidFill>
                  <a:schemeClr val="bg1">
                    <a:lumMod val="95000"/>
                  </a:schemeClr>
                </a:solidFill>
              </a:rPr>
              <a:t>three replicas and we set </a:t>
            </a:r>
            <a:r>
              <a:rPr lang="en-US" sz="1600" b="0" i="0" u="none" strike="noStrike" baseline="0" dirty="0" err="1">
                <a:solidFill>
                  <a:schemeClr val="bg1">
                    <a:lumMod val="95000"/>
                  </a:schemeClr>
                </a:solidFill>
              </a:rPr>
              <a:t>min.insync.replicas</a:t>
            </a:r>
            <a:r>
              <a:rPr lang="en-US" sz="1600" b="0" i="0" u="none" strike="noStrike" baseline="0" dirty="0">
                <a:solidFill>
                  <a:schemeClr val="bg1">
                    <a:lumMod val="95000"/>
                  </a:schemeClr>
                </a:solidFill>
              </a:rPr>
              <a:t> to 2, then producers can only write to a partition in the topic if at least two out of the three replicas are in sync.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F2C7-74BE-E6B8-4FBD-EE1D3BD2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Log compaction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9DBA-245E-3F8B-3167-7250B2AA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8242"/>
          </a:xfrm>
        </p:spPr>
        <p:txBody>
          <a:bodyPr/>
          <a:lstStyle/>
          <a:p>
            <a:r>
              <a:rPr lang="en-US" dirty="0"/>
              <a:t>Topics can optionally be configured as log compacted.</a:t>
            </a:r>
          </a:p>
          <a:p>
            <a:r>
              <a:rPr lang="en-US" dirty="0"/>
              <a:t>Kafka will retain only the last message produced with a specific key.</a:t>
            </a:r>
          </a:p>
          <a:p>
            <a:r>
              <a:rPr lang="en-US" dirty="0"/>
              <a:t>Useful for changelog-type data, where only the last update is interesting. E.g. Account balance, DB state, Cache</a:t>
            </a:r>
            <a:endParaRPr lang="en-IN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C50225E-B56F-6330-383A-EB1096A24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99" y="3202187"/>
            <a:ext cx="4165601" cy="213181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9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8192-50E5-F78E-866F-1A7D61C0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Kafka common use cases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" name="Picture 2" descr="Aditi Khinvasara ACCA on LinkedIn: Have you heard about Kafka? Apache Kafka  is a distributed streaming… | 32 comments in 2023 | Web activity, Use case,  Learning framework">
            <a:extLst>
              <a:ext uri="{FF2B5EF4-FFF2-40B4-BE49-F238E27FC236}">
                <a16:creationId xmlns:a16="http://schemas.microsoft.com/office/drawing/2014/main" id="{0FDB1988-EF5D-906E-7363-8A6EAE6B4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2" b="359"/>
          <a:stretch/>
        </p:blipFill>
        <p:spPr bwMode="auto">
          <a:xfrm>
            <a:off x="1014306" y="1589088"/>
            <a:ext cx="3534832" cy="439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9B65F-D7A9-A252-FD45-FBFFAD96CE64}"/>
              </a:ext>
            </a:extLst>
          </p:cNvPr>
          <p:cNvSpPr txBox="1"/>
          <p:nvPr/>
        </p:nvSpPr>
        <p:spPr>
          <a:xfrm>
            <a:off x="5520266" y="2065867"/>
            <a:ext cx="4334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https://kafka.apache.org/powered-by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382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A359B-B985-56E5-4EE9-75FAF92C2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55258"/>
            <a:ext cx="11628000" cy="9455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Kafka cluster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971467-08AA-DD39-526F-07358469A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82" y="1450668"/>
            <a:ext cx="7803556" cy="4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9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9904-9E38-BF10-2DBF-BCF4488B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32880"/>
            <a:ext cx="11627999" cy="945514"/>
          </a:xfrm>
        </p:spPr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C2FB1-E528-30EC-054C-A9C793072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00" y="1608009"/>
            <a:ext cx="11627999" cy="4142551"/>
          </a:xfrm>
        </p:spPr>
        <p:txBody>
          <a:bodyPr>
            <a:normAutofit/>
          </a:bodyPr>
          <a:lstStyle/>
          <a:p>
            <a:r>
              <a:rPr lang="en-US" sz="1600" dirty="0"/>
              <a:t>A single Kafka server is called a broker. Each broker has a numeric id.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broker receives messages from producers, assigns offsets to them, and writes the messages to storage on disk.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It also services consumers, responding to fetch requests for partitions and responding with the messages that have been published.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Depending on the specific hardware and its performance characteristics, a single broker can easily handle thousands of partitions and millions of messages per second.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Kafka brokers are designed to operate as part of a cluster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83340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30A9-F729-D08A-E457-CD084906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510400"/>
            <a:ext cx="11627999" cy="94551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Cluster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AF34D-1482-821E-3148-A49F2094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554" y="2007964"/>
            <a:ext cx="11627999" cy="2842071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Within a cluster of brokers, one broker will also function as the cluster controller (elected automatically from the live members of the cluster).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controller is responsible for administrative operations, including assigning partitions to brokers and monitoring for broker failures.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 A partition is owned by a single broker in the cluster, and that broker is called the leader of the partition. Replicated partition is assigned to additional brokers, called followers of the partition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 All producers must connect to the leader to publish messages, but consumers may fetch from either the leader or one of the followers.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34060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988F-5809-8A37-729C-2E716C00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Zookeeper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0556-C1C6-F69B-82DC-3FEDE8764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Apache Kafka uses Apache Zookeeper to store metadata about the Kafka cluster, as well as consumer client details.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Zookeeper is a centralized service for maintaining configuration information, naming, providing distributed synchronization, and providing group services.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Zookeeper is designed to work as a cluster, called an ensemble, to ensure high availability.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Due to the balancing algorithm used, it is recommended that ensembles contain an odd number of servers (e.g., 3, 5, and so on) as a majority of ensemble members (a quorum) must be working for Zookeeper to respond to requests.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Zookeeper keeps track of which brokers are part of the Kafka cluster. Zookeeper is used by Kafka brokers to determine which broker is the leader of a given partition and topic and perform leader elections.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5951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CB69-BE05-CD77-2F2F-3B2C0AF4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Kafka Producer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7800F-8FF2-3C8E-AAFB-437BC387A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62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700"/>
          <a:stretch/>
        </p:blipFill>
        <p:spPr>
          <a:xfrm>
            <a:off x="833119" y="1489030"/>
            <a:ext cx="4458335" cy="432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DB0F9A-4881-ED5C-9107-AB1884F1D0A9}"/>
              </a:ext>
            </a:extLst>
          </p:cNvPr>
          <p:cNvSpPr txBox="1"/>
          <p:nvPr/>
        </p:nvSpPr>
        <p:spPr>
          <a:xfrm>
            <a:off x="5867400" y="1666875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00367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CD1477-D120-E03B-7576-1BA05215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3" y="2488893"/>
            <a:ext cx="7148813" cy="1234182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nek Devanagari" pitchFamily="2" charset="0"/>
                <a:cs typeface="Anek Devanagari" pitchFamily="2" charset="0"/>
              </a:rPr>
              <a:t>Let’s </a:t>
            </a:r>
            <a:r>
              <a:rPr lang="en-IN" dirty="0">
                <a:latin typeface="Anek Devanagari" pitchFamily="2" charset="0"/>
                <a:cs typeface="Anek Devanagari" pitchFamily="2" charset="0"/>
              </a:rPr>
              <a:t>engage!</a:t>
            </a:r>
          </a:p>
        </p:txBody>
      </p:sp>
    </p:spTree>
    <p:extLst>
      <p:ext uri="{BB962C8B-B14F-4D97-AF65-F5344CB8AC3E}">
        <p14:creationId xmlns:p14="http://schemas.microsoft.com/office/powerpoint/2010/main" val="2590648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0CEB-21E5-9D3F-45A8-FE21B699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18" name="ZoneTexte 84">
            <a:extLst>
              <a:ext uri="{FF2B5EF4-FFF2-40B4-BE49-F238E27FC236}">
                <a16:creationId xmlns:a16="http://schemas.microsoft.com/office/drawing/2014/main" id="{F8957914-614F-9050-8DE0-B7A5F077204C}"/>
              </a:ext>
            </a:extLst>
          </p:cNvPr>
          <p:cNvSpPr txBox="1"/>
          <p:nvPr/>
        </p:nvSpPr>
        <p:spPr>
          <a:xfrm>
            <a:off x="236009" y="1346745"/>
            <a:ext cx="108189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Pub/Sub Messaging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Apache Kafka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Apache Kafka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Apache Kafka Broker and Zookeeper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Kafka Producer implementation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Kafka Producer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Kafka Consumer implementation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Kafka Consumer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26951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8271-93AB-E329-AE93-CF3A00DB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54" y="135750"/>
            <a:ext cx="11627999" cy="945514"/>
          </a:xfrm>
        </p:spPr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Pub/Sub messaging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D2610-5488-E17A-6985-80907C9C0CCF}"/>
              </a:ext>
            </a:extLst>
          </p:cNvPr>
          <p:cNvSpPr txBox="1"/>
          <p:nvPr/>
        </p:nvSpPr>
        <p:spPr>
          <a:xfrm>
            <a:off x="6655858" y="2028825"/>
            <a:ext cx="47498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Publisher classifies the message somehow and not directs it to specific consumer. The subscribers/consumers read the messages which they need.</a:t>
            </a:r>
          </a:p>
          <a:p>
            <a:endParaRPr 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Pub/Sub systems often have a broker, a central point where messages are published, to facilitate this pattern.</a:t>
            </a:r>
          </a:p>
          <a:p>
            <a:endParaRPr lang="en-US" sz="1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A filesystem or database commit log is designed to provide a durable record of all transactions so that they can be replayed to consistently build the state of a system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F7831F-1CF2-D633-F11F-A342EF5EA89A}"/>
              </a:ext>
            </a:extLst>
          </p:cNvPr>
          <p:cNvSpPr/>
          <p:nvPr/>
        </p:nvSpPr>
        <p:spPr>
          <a:xfrm>
            <a:off x="527382" y="1485900"/>
            <a:ext cx="1135196" cy="10858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Frontend	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946D0B-EFC4-46C3-52A0-60BCED2CC963}"/>
              </a:ext>
            </a:extLst>
          </p:cNvPr>
          <p:cNvSpPr/>
          <p:nvPr/>
        </p:nvSpPr>
        <p:spPr>
          <a:xfrm>
            <a:off x="2570692" y="3347861"/>
            <a:ext cx="1135196" cy="10858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Metrics pub/sub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39D7F7-2881-5935-FC57-10294906F34C}"/>
              </a:ext>
            </a:extLst>
          </p:cNvPr>
          <p:cNvSpPr/>
          <p:nvPr/>
        </p:nvSpPr>
        <p:spPr>
          <a:xfrm>
            <a:off x="1866900" y="1485900"/>
            <a:ext cx="1135196" cy="10858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Frontend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5452EE-E410-7626-45D2-B6EA61A6C649}"/>
              </a:ext>
            </a:extLst>
          </p:cNvPr>
          <p:cNvSpPr/>
          <p:nvPr/>
        </p:nvSpPr>
        <p:spPr>
          <a:xfrm>
            <a:off x="3206418" y="1485900"/>
            <a:ext cx="1135196" cy="10858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Database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E27B3-AB2A-A859-C59E-5F0A56A079FF}"/>
              </a:ext>
            </a:extLst>
          </p:cNvPr>
          <p:cNvSpPr/>
          <p:nvPr/>
        </p:nvSpPr>
        <p:spPr>
          <a:xfrm>
            <a:off x="4569023" y="1485900"/>
            <a:ext cx="1135196" cy="10858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Backend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30441A-0E25-77E6-AFB6-495C264ADDE6}"/>
              </a:ext>
            </a:extLst>
          </p:cNvPr>
          <p:cNvSpPr/>
          <p:nvPr/>
        </p:nvSpPr>
        <p:spPr>
          <a:xfrm>
            <a:off x="1087571" y="4890911"/>
            <a:ext cx="1135196" cy="10858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Metrics UI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D43B6-041C-4BBE-5371-0696CBD23265}"/>
              </a:ext>
            </a:extLst>
          </p:cNvPr>
          <p:cNvSpPr/>
          <p:nvPr/>
        </p:nvSpPr>
        <p:spPr>
          <a:xfrm>
            <a:off x="3840029" y="4890911"/>
            <a:ext cx="1135196" cy="10858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Metrics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310009-0E79-995B-260A-5F44F97EB2FA}"/>
              </a:ext>
            </a:extLst>
          </p:cNvPr>
          <p:cNvSpPr/>
          <p:nvPr/>
        </p:nvSpPr>
        <p:spPr>
          <a:xfrm>
            <a:off x="2453548" y="4890911"/>
            <a:ext cx="1135196" cy="10858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Database monitor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531AB54-E88A-C288-957B-2C5BC04071A5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16200000" flipH="1">
            <a:off x="1728580" y="1938150"/>
            <a:ext cx="776111" cy="204331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9FC6A32-55EF-50C4-6E1E-2765645E8046}"/>
              </a:ext>
            </a:extLst>
          </p:cNvPr>
          <p:cNvCxnSpPr>
            <a:stCxn id="9" idx="2"/>
            <a:endCxn id="4" idx="0"/>
          </p:cNvCxnSpPr>
          <p:nvPr/>
        </p:nvCxnSpPr>
        <p:spPr>
          <a:xfrm rot="5400000">
            <a:off x="3749401" y="1960640"/>
            <a:ext cx="776111" cy="199833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49955B8-1B94-3353-E81B-D0CB2C3D96C2}"/>
              </a:ext>
            </a:extLst>
          </p:cNvPr>
          <p:cNvCxnSpPr>
            <a:stCxn id="8" idx="2"/>
            <a:endCxn id="4" idx="0"/>
          </p:cNvCxnSpPr>
          <p:nvPr/>
        </p:nvCxnSpPr>
        <p:spPr>
          <a:xfrm rot="5400000">
            <a:off x="3068098" y="2641942"/>
            <a:ext cx="776111" cy="635726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863106B-03C0-27D8-5B71-68D0790615F6}"/>
              </a:ext>
            </a:extLst>
          </p:cNvPr>
          <p:cNvCxnSpPr>
            <a:stCxn id="7" idx="2"/>
            <a:endCxn id="4" idx="0"/>
          </p:cNvCxnSpPr>
          <p:nvPr/>
        </p:nvCxnSpPr>
        <p:spPr>
          <a:xfrm rot="16200000" flipH="1">
            <a:off x="2398339" y="2607909"/>
            <a:ext cx="776111" cy="70379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3FAFA6B-07E2-1279-1389-6963560F6DA3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rot="5400000">
            <a:off x="2168130" y="3920751"/>
            <a:ext cx="457200" cy="148312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7C47AC8-EE64-3324-EA68-DF98B9A8EA9A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rot="16200000" flipH="1">
            <a:off x="3544358" y="4027642"/>
            <a:ext cx="457200" cy="1269337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9D1D54-33ED-B174-210F-C8CDF3C3A5D4}"/>
              </a:ext>
            </a:extLst>
          </p:cNvPr>
          <p:cNvCxnSpPr>
            <a:cxnSpLocks/>
          </p:cNvCxnSpPr>
          <p:nvPr/>
        </p:nvCxnSpPr>
        <p:spPr>
          <a:xfrm>
            <a:off x="3138290" y="4433709"/>
            <a:ext cx="0" cy="4572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64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29F4-8F2D-B333-B603-7CD435BC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Apache Kafka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73BCA-92B9-3BD1-A133-5992E48A1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cs typeface="Arial" panose="020B0604020202020204" pitchFamily="34" charset="0"/>
              </a:rPr>
              <a:t>Apache Kafka is a distributed streaming platform (originally developed by LinkedIn)</a:t>
            </a:r>
          </a:p>
          <a:p>
            <a:pPr marL="0" indent="0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dirty="0">
                <a:cs typeface="Arial" panose="020B0604020202020204" pitchFamily="34" charset="0"/>
              </a:rPr>
              <a:t>Important capabilities:</a:t>
            </a:r>
          </a:p>
          <a:p>
            <a:pPr marL="0" indent="0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Publish and subscribe to streams of records, like a message queue or enterprise messaging system.</a:t>
            </a:r>
          </a:p>
          <a:p>
            <a:pPr marL="457200" lvl="1" indent="0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Store streams of records in a fault-tolerant durable way.</a:t>
            </a:r>
          </a:p>
          <a:p>
            <a:pPr marL="457200" lvl="1" indent="0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Process streams of records as they occur.</a:t>
            </a:r>
          </a:p>
          <a:p>
            <a:pPr marL="457200" lvl="1" indent="0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cs typeface="Arial" panose="020B0604020202020204" pitchFamily="34" charset="0"/>
              </a:rPr>
              <a:t>Kafka is run as a cluster on one or more servers that can span multiple datacenters.</a:t>
            </a:r>
          </a:p>
          <a:p>
            <a:pPr marL="0" indent="0" algn="l">
              <a:buNone/>
            </a:pPr>
            <a:endParaRPr lang="en-US" sz="1600" b="0" i="0" dirty="0"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cs typeface="Arial" panose="020B0604020202020204" pitchFamily="34" charset="0"/>
              </a:rPr>
              <a:t>The Kafka cluster stores streams of </a:t>
            </a:r>
            <a:r>
              <a:rPr lang="en-US" sz="1600" b="0" i="1" dirty="0">
                <a:effectLst/>
                <a:cs typeface="Arial" panose="020B0604020202020204" pitchFamily="34" charset="0"/>
              </a:rPr>
              <a:t>records</a:t>
            </a:r>
            <a:r>
              <a:rPr lang="en-US" sz="1600" b="0" i="0" dirty="0">
                <a:effectLst/>
                <a:cs typeface="Arial" panose="020B0604020202020204" pitchFamily="34" charset="0"/>
              </a:rPr>
              <a:t> in categories called </a:t>
            </a:r>
            <a:r>
              <a:rPr lang="en-US" sz="1600" b="0" i="1" dirty="0">
                <a:effectLst/>
                <a:cs typeface="Arial" panose="020B0604020202020204" pitchFamily="34" charset="0"/>
              </a:rPr>
              <a:t>topics</a:t>
            </a:r>
            <a:r>
              <a:rPr lang="en-US" sz="1600" b="0" i="0" dirty="0">
                <a:effectLst/>
                <a:cs typeface="Arial" panose="020B0604020202020204" pitchFamily="34" charset="0"/>
              </a:rPr>
              <a:t>.</a:t>
            </a:r>
          </a:p>
          <a:p>
            <a:pPr marL="0" indent="0" algn="l">
              <a:buNone/>
            </a:pPr>
            <a:endParaRPr lang="en-US" sz="1600" b="0" i="0" dirty="0">
              <a:effectLst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cs typeface="Arial" panose="020B0604020202020204" pitchFamily="34" charset="0"/>
              </a:rPr>
              <a:t>Each record consists of a key (optional), a value, and a timestamp.</a:t>
            </a:r>
          </a:p>
          <a:p>
            <a:pPr lvl="1"/>
            <a:endParaRPr lang="en-US" b="1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55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4F64-4F13-E676-DA50-B5316211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Topic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FFBBB-CA77-2D38-2E02-19212894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Messages in Kafka are categorized into topics.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Topics are additionally broken down into several partitions.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There is no guarantee of message ordering across the entire topic, just within a single partition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8EE59-5829-9F19-E8D7-489B6844E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7600" y="3982939"/>
            <a:ext cx="5342467" cy="18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B9AA-2F23-DDF4-D489-39BF5C5B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00" y="612000"/>
            <a:ext cx="11627999" cy="94551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Partitions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3DD88-ED03-0583-3751-F3A5F41FA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00" y="2309684"/>
            <a:ext cx="11627999" cy="3084006"/>
          </a:xfrm>
        </p:spPr>
        <p:txBody>
          <a:bodyPr/>
          <a:lstStyle/>
          <a:p>
            <a:r>
              <a:rPr lang="en-US" sz="1600" dirty="0"/>
              <a:t>Partitions are also the way that Kafka provides redundancy and scalability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 Each partition can be hosted on a different server, which means that a single topic can be scaled horizontally across multiple servers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Partitions can be replicated; such that different servers will store a copy of the same partition in case one server fails.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Messages are ordered across partition if the messages have keys, if the number of partitions does not change.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68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BD77-08AD-7100-B185-256DC839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Producers/Consumers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803C4-F917-83F6-CF07-A6B0A3F540B8}"/>
              </a:ext>
            </a:extLst>
          </p:cNvPr>
          <p:cNvSpPr txBox="1"/>
          <p:nvPr/>
        </p:nvSpPr>
        <p:spPr>
          <a:xfrm>
            <a:off x="1168400" y="2010595"/>
            <a:ext cx="90932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Kafka clients are users of the system, and there are two basic types: producers and consumers.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Producers create new messages. A message will be produced to a specific topic.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By default, the producer will balance messages over all partitions of a topic evenly. 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All messages produced with a given key will get written to the same partition.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The consumer subscribes to one or more topics and reads the messages in the order in which they were produced to each partition.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474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BD77-08AD-7100-B185-256DC839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Consumer group</a:t>
            </a:r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4098" name="Picture 2" descr="Can multiple Kafka consumers read same message from the partition - Stack  Overflow">
            <a:extLst>
              <a:ext uri="{FF2B5EF4-FFF2-40B4-BE49-F238E27FC236}">
                <a16:creationId xmlns:a16="http://schemas.microsoft.com/office/drawing/2014/main" id="{DD7BB204-DA47-2548-6DE7-A2635CC9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51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88" y="1498600"/>
            <a:ext cx="3958700" cy="460586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6AA7A0-582C-177B-25D3-063BD0386D84}"/>
              </a:ext>
            </a:extLst>
          </p:cNvPr>
          <p:cNvSpPr txBox="1"/>
          <p:nvPr/>
        </p:nvSpPr>
        <p:spPr>
          <a:xfrm>
            <a:off x="5804747" y="1498600"/>
            <a:ext cx="57150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Consumers work as part of a consumer group, which is one or more consumers that work together to consume a topic. The group ensures that each partition is only consumed by one member.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Each message in the topic is consumed by only one consumer within consumer group.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Any consumer within a consumer group can read from zero, one or more partition but no two consumers can read from same partition in  a consumer group.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Different consumer groups get all messages of the topics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If the number of consumers is more than number of partitions, extra consumers remain idle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64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100B-C016-545D-41CC-7230F2E1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Offsets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51E0-8005-1106-5C8D-F4341E9B3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3" y="1561465"/>
            <a:ext cx="10515600" cy="2560108"/>
          </a:xfrm>
        </p:spPr>
        <p:txBody>
          <a:bodyPr>
            <a:normAutofit/>
          </a:bodyPr>
          <a:lstStyle/>
          <a:p>
            <a:r>
              <a:rPr lang="en-US" sz="1600" dirty="0"/>
              <a:t>The consumer keeps track of which messages it has already consumed by keeping track of the offset of messages.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offset—an integer value that continually increases is another piece of metadata that Kafka adds to each message as it is produced.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By storing the next possible offset for each partition, typically in Kafka itself, a consumer can stop and restart without losing its place.</a:t>
            </a:r>
          </a:p>
          <a:p>
            <a:endParaRPr lang="en-IN" dirty="0"/>
          </a:p>
        </p:txBody>
      </p:sp>
      <p:pic>
        <p:nvPicPr>
          <p:cNvPr id="3078" name="Picture 6" descr="Lightbox">
            <a:extLst>
              <a:ext uri="{FF2B5EF4-FFF2-40B4-BE49-F238E27FC236}">
                <a16:creationId xmlns:a16="http://schemas.microsoft.com/office/drawing/2014/main" id="{DCA1CEDC-4DFD-7755-5F31-3B2D68EA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6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32" y="4385733"/>
            <a:ext cx="9881447" cy="166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95255"/>
      </p:ext>
    </p:extLst>
  </p:cSld>
  <p:clrMapOvr>
    <a:masterClrMapping/>
  </p:clrMapOvr>
</p:sld>
</file>

<file path=ppt/theme/theme1.xml><?xml version="1.0" encoding="utf-8"?>
<a:theme xmlns:a="http://schemas.openxmlformats.org/drawingml/2006/main" name="Dark_theme">
  <a:themeElements>
    <a:clrScheme name="Coforge_color_2023">
      <a:dk1>
        <a:srgbClr val="505050"/>
      </a:dk1>
      <a:lt1>
        <a:sysClr val="window" lastClr="FFFFFF"/>
      </a:lt1>
      <a:dk2>
        <a:srgbClr val="141414"/>
      </a:dk2>
      <a:lt2>
        <a:srgbClr val="E7E6E6"/>
      </a:lt2>
      <a:accent1>
        <a:srgbClr val="082340"/>
      </a:accent1>
      <a:accent2>
        <a:srgbClr val="F15B40"/>
      </a:accent2>
      <a:accent3>
        <a:srgbClr val="00A792"/>
      </a:accent3>
      <a:accent4>
        <a:srgbClr val="F68B28"/>
      </a:accent4>
      <a:accent5>
        <a:srgbClr val="5F8AC7"/>
      </a:accent5>
      <a:accent6>
        <a:srgbClr val="F68D76"/>
      </a:accent6>
      <a:hlink>
        <a:srgbClr val="5F8AC7"/>
      </a:hlink>
      <a:folHlink>
        <a:srgbClr val="F15B40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Green-Medium">
      <a:srgbClr val="4CC0AD"/>
    </a:custClr>
    <a:custClr name="Green-MediumLight">
      <a:srgbClr val="AADCD7"/>
    </a:custClr>
    <a:custClr name="Green-Light">
      <a:srgbClr val="E6F5F0"/>
    </a:custClr>
    <a:custClr name="DeepYellow-Medium">
      <a:srgbClr val="FAA85F"/>
    </a:custClr>
    <a:custClr name="DeepYellow-MediumLight">
      <a:srgbClr val="FFDCB4"/>
    </a:custClr>
    <a:custClr name="DeepYellow-Light">
      <a:srgbClr val="FFF5E1"/>
    </a:custClr>
    <a:custClr name="SecondaryBlue-Medium">
      <a:srgbClr val="8CAAD7"/>
    </a:custClr>
    <a:custClr name="SecondaryBlue-MediumLight">
      <a:srgbClr val="BBC9E7"/>
    </a:custClr>
    <a:custClr name="SecondaryBlue-Light">
      <a:srgbClr val="E1E8F5"/>
    </a:custClr>
    <a:custClr name="SecondaryPeach-Medium">
      <a:srgbClr val="FAAF96"/>
    </a:custClr>
    <a:custClr name="SecondaryPeach-MediumLight">
      <a:srgbClr val="FBC9BC"/>
    </a:custClr>
    <a:custClr name="SecondaryPeach-Light">
      <a:srgbClr val="FFEBE6"/>
    </a:custClr>
    <a:custClr name="SecondaryPurple-Medium">
      <a:srgbClr val="B19ACA"/>
    </a:custClr>
    <a:custClr name="SecondaryPurple-MediumLight">
      <a:srgbClr val="C7BBDC"/>
    </a:custClr>
    <a:custClr name="SecondaryPurple-Light">
      <a:srgbClr val="F0E6F0"/>
    </a:custClr>
    <a:custClr name="SecondaryBrown-Medium">
      <a:srgbClr val="E4BE92"/>
    </a:custClr>
    <a:custClr name="SecondaryBrown-MediumLight">
      <a:srgbClr val="F0D6B4"/>
    </a:custClr>
    <a:custClr name="SecondaryBrown-Light">
      <a:srgbClr val="FFF5E6"/>
    </a:custClr>
    <a:custClr name="SecondaryGray-Medium">
      <a:srgbClr val="A0A1A2"/>
    </a:custClr>
    <a:custClr name="SecondaryGray-MediumLight">
      <a:srgbClr val="CDCDCD"/>
    </a:custClr>
    <a:custClr name="SecondaryGray-Light">
      <a:srgbClr val="EBEBEB"/>
    </a:custClr>
  </a:custClrLst>
  <a:extLst>
    <a:ext uri="{05A4C25C-085E-4340-85A3-A5531E510DB2}">
      <thm15:themeFamily xmlns:thm15="http://schemas.microsoft.com/office/thememl/2012/main" name="Coforge_2023_v3" id="{5EDCFB63-99E3-42E0-8EAA-58824C178C01}" vid="{1911C7C7-5A44-4A9F-97AD-D74106796935}"/>
    </a:ext>
  </a:extLst>
</a:theme>
</file>

<file path=ppt/theme/theme2.xml><?xml version="1.0" encoding="utf-8"?>
<a:theme xmlns:a="http://schemas.openxmlformats.org/drawingml/2006/main" name="Light_theme">
  <a:themeElements>
    <a:clrScheme name="Coforge_color_2023">
      <a:dk1>
        <a:srgbClr val="505050"/>
      </a:dk1>
      <a:lt1>
        <a:sysClr val="window" lastClr="FFFFFF"/>
      </a:lt1>
      <a:dk2>
        <a:srgbClr val="141414"/>
      </a:dk2>
      <a:lt2>
        <a:srgbClr val="E7E6E6"/>
      </a:lt2>
      <a:accent1>
        <a:srgbClr val="082340"/>
      </a:accent1>
      <a:accent2>
        <a:srgbClr val="F15B40"/>
      </a:accent2>
      <a:accent3>
        <a:srgbClr val="00A792"/>
      </a:accent3>
      <a:accent4>
        <a:srgbClr val="F68B28"/>
      </a:accent4>
      <a:accent5>
        <a:srgbClr val="5F8AC7"/>
      </a:accent5>
      <a:accent6>
        <a:srgbClr val="F68D76"/>
      </a:accent6>
      <a:hlink>
        <a:srgbClr val="5F8AC7"/>
      </a:hlink>
      <a:folHlink>
        <a:srgbClr val="F15B40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Green-Medium">
      <a:srgbClr val="4CC0AD"/>
    </a:custClr>
    <a:custClr name="Green-MediumLight">
      <a:srgbClr val="AADCD7"/>
    </a:custClr>
    <a:custClr name="Green-Light">
      <a:srgbClr val="E6F5F0"/>
    </a:custClr>
    <a:custClr name="DeepYellow-Medium">
      <a:srgbClr val="FAA85F"/>
    </a:custClr>
    <a:custClr name="DeepYellow-MediumLight">
      <a:srgbClr val="FFDCB4"/>
    </a:custClr>
    <a:custClr name="DeepYellow-Light">
      <a:srgbClr val="FFF5E1"/>
    </a:custClr>
    <a:custClr name="SecondaryBlue-Medium">
      <a:srgbClr val="8CAAD7"/>
    </a:custClr>
    <a:custClr name="SecondaryBlue-MediumLight">
      <a:srgbClr val="BBC9E7"/>
    </a:custClr>
    <a:custClr name="SecondaryBlue-Light">
      <a:srgbClr val="E1E8F5"/>
    </a:custClr>
    <a:custClr name="SecondaryPeach-Medium">
      <a:srgbClr val="FAAF96"/>
    </a:custClr>
    <a:custClr name="SecondaryPeach-MediumLight">
      <a:srgbClr val="FBC9BC"/>
    </a:custClr>
    <a:custClr name="SecondaryPeach-Light">
      <a:srgbClr val="FFEBE6"/>
    </a:custClr>
    <a:custClr name="SecondaryPurple-Medium">
      <a:srgbClr val="B19ACA"/>
    </a:custClr>
    <a:custClr name="SecondaryPurple-MediumLight">
      <a:srgbClr val="C7BBDC"/>
    </a:custClr>
    <a:custClr name="SecondaryPurple-Light">
      <a:srgbClr val="F0E6F0"/>
    </a:custClr>
    <a:custClr name="SecondaryBrown-Medium">
      <a:srgbClr val="E4BE92"/>
    </a:custClr>
    <a:custClr name="SecondaryBrown-MediumLight">
      <a:srgbClr val="F0D6B4"/>
    </a:custClr>
    <a:custClr name="SecondaryBrown-Light">
      <a:srgbClr val="FFF5E6"/>
    </a:custClr>
    <a:custClr name="SecondaryGray-Medium">
      <a:srgbClr val="A0A1A2"/>
    </a:custClr>
    <a:custClr name="SecondaryGray-MediumLight">
      <a:srgbClr val="CDCDCD"/>
    </a:custClr>
    <a:custClr name="SecondaryGray-Light">
      <a:srgbClr val="EBEBEB"/>
    </a:custClr>
  </a:custClrLst>
  <a:extLst>
    <a:ext uri="{05A4C25C-085E-4340-85A3-A5531E510DB2}">
      <thm15:themeFamily xmlns:thm15="http://schemas.microsoft.com/office/thememl/2012/main" name="Coforge_2023_v3" id="{5EDCFB63-99E3-42E0-8EAA-58824C178C01}" vid="{1911C7C7-5A44-4A9F-97AD-D741067969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A560C733FDF041BFFC8981D45889A7" ma:contentTypeVersion="4" ma:contentTypeDescription="Create a new document." ma:contentTypeScope="" ma:versionID="337b061b56f70c020334d797967317c0">
  <xsd:schema xmlns:xsd="http://www.w3.org/2001/XMLSchema" xmlns:xs="http://www.w3.org/2001/XMLSchema" xmlns:p="http://schemas.microsoft.com/office/2006/metadata/properties" xmlns:ns2="4f1d2622-3771-4663-8fd3-bae6fba2417d" targetNamespace="http://schemas.microsoft.com/office/2006/metadata/properties" ma:root="true" ma:fieldsID="583d0c37335effc7b94080ab6c289fb6" ns2:_="">
    <xsd:import namespace="4f1d2622-3771-4663-8fd3-bae6fba241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1d2622-3771-4663-8fd3-bae6fba241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0571FF-39A3-41A8-A29D-A5CA8EB27844}">
  <ds:schemaRefs>
    <ds:schemaRef ds:uri="4f1d2622-3771-4663-8fd3-bae6fba241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BEC31F-516C-4AC9-BDE5-4C748F494E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FE4155-6F36-45FF-B078-D5533377FC78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4f1d2622-3771-4663-8fd3-bae6fba2417d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4264</TotalTime>
  <Words>1154</Words>
  <Application>Microsoft Office PowerPoint</Application>
  <PresentationFormat>Widescreen</PresentationFormat>
  <Paragraphs>141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Roboto</vt:lpstr>
      <vt:lpstr>Anek Devanagari</vt:lpstr>
      <vt:lpstr>Tahoma</vt:lpstr>
      <vt:lpstr>Calibri</vt:lpstr>
      <vt:lpstr>Arial</vt:lpstr>
      <vt:lpstr>Dark_theme</vt:lpstr>
      <vt:lpstr>Light_theme</vt:lpstr>
      <vt:lpstr>Apache Kafka</vt:lpstr>
      <vt:lpstr>Agenda</vt:lpstr>
      <vt:lpstr>Pub/Sub messaging</vt:lpstr>
      <vt:lpstr>Apache Kafka</vt:lpstr>
      <vt:lpstr>Topic</vt:lpstr>
      <vt:lpstr>Partitions</vt:lpstr>
      <vt:lpstr>Producers/Consumers</vt:lpstr>
      <vt:lpstr>Consumer group</vt:lpstr>
      <vt:lpstr>Offsets</vt:lpstr>
      <vt:lpstr>Replication</vt:lpstr>
      <vt:lpstr>Log compaction</vt:lpstr>
      <vt:lpstr>Kafka common use cases</vt:lpstr>
      <vt:lpstr>Kafka cluster</vt:lpstr>
      <vt:lpstr>Broker</vt:lpstr>
      <vt:lpstr>Cluster</vt:lpstr>
      <vt:lpstr>Zookeeper</vt:lpstr>
      <vt:lpstr>Kafka Producer</vt:lpstr>
      <vt:lpstr>Let’s engage!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Coforge Powerpoint Template - v09</dc:title>
  <dc:creator>Bhupendra Singh</dc:creator>
  <cp:lastModifiedBy>Gaurav Sharma - S - GNoida SEZ 4</cp:lastModifiedBy>
  <cp:revision>72</cp:revision>
  <dcterms:created xsi:type="dcterms:W3CDTF">2023-06-13T12:56:24Z</dcterms:created>
  <dcterms:modified xsi:type="dcterms:W3CDTF">2023-11-01T04:54:56Z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0x010100B8A560C733FDF041BFFC8981D45889A7</vt:lpwstr>
  </property>
</Properties>
</file>